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02_8BC473F2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6_1C2EB73A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0E_99B20140.xml" ContentType="application/vnd.ms-powerpoint.comments+xml"/>
  <Override PartName="/ppt/comments/modernComment_10D_67C3639F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61" r:id="rId3"/>
    <p:sldId id="257" r:id="rId4"/>
    <p:sldId id="265" r:id="rId5"/>
    <p:sldId id="258" r:id="rId6"/>
    <p:sldId id="259" r:id="rId7"/>
    <p:sldId id="260" r:id="rId8"/>
    <p:sldId id="262" r:id="rId9"/>
    <p:sldId id="263" r:id="rId10"/>
    <p:sldId id="266" r:id="rId11"/>
    <p:sldId id="268" r:id="rId12"/>
    <p:sldId id="270" r:id="rId13"/>
    <p:sldId id="269" r:id="rId14"/>
    <p:sldId id="267" r:id="rId15"/>
    <p:sldId id="264" r:id="rId16"/>
  </p:sldIdLst>
  <p:sldSz cx="9144000" cy="146304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60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F5ADF52-1F1A-6FAF-14A7-2BD5C2560D6D}" name="Deng, Odessa" initials="OD" userId="S::odeng@college.harvard.edu::c70da47a-4812-4256-81da-04d0e79d80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79A7"/>
    <a:srgbClr val="F9746C"/>
    <a:srgbClr val="FFA300"/>
    <a:srgbClr val="009B6F"/>
    <a:srgbClr val="D55E00"/>
    <a:srgbClr val="53B2E9"/>
    <a:srgbClr val="02BFC4"/>
    <a:srgbClr val="02BDC2"/>
    <a:srgbClr val="75C9C4"/>
    <a:srgbClr val="D6E5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91D065-9C3A-43C2-A97B-27A1F4455147}">
  <a:tblStyle styleId="{CB91D065-9C3A-43C2-A97B-27A1F44551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58"/>
    <p:restoredTop sz="95782"/>
  </p:normalViewPr>
  <p:slideViewPr>
    <p:cSldViewPr snapToGrid="0">
      <p:cViewPr varScale="1">
        <p:scale>
          <a:sx n="50" d="100"/>
          <a:sy n="50" d="100"/>
        </p:scale>
        <p:origin x="2808" y="192"/>
      </p:cViewPr>
      <p:guideLst>
        <p:guide orient="horz" pos="460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comments/modernComment_102_8BC473F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0174E0A-BFC3-6E45-A190-3B1CFA9546FF}" authorId="{8F5ADF52-1F1A-6FAF-14A7-2BD5C2560D6D}" status="resolved" created="2023-02-24T19:07:01.30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44907762" sldId="258"/>
      <ac:picMk id="18" creationId="{C60B3A6B-FBBF-5C25-EB66-7C62DE04A012}"/>
    </ac:deMkLst>
    <p188:txBody>
      <a:bodyPr/>
      <a:lstStyle/>
      <a:p>
        <a:r>
          <a:rPr lang="en-US"/>
          <a:t>ideally would be reversed so english in both cases are the same color</a:t>
        </a:r>
      </a:p>
    </p188:txBody>
  </p188:cm>
  <p188:cm id="{5B6FD635-ED67-9742-ADA4-E0041FD5C4B3}" authorId="{8F5ADF52-1F1A-6FAF-14A7-2BD5C2560D6D}" status="resolved" created="2023-02-24T20:04:51.836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44907762" sldId="258"/>
      <ac:spMk id="26" creationId="{7FBD7F13-7250-685F-26CE-0DFF4C7B6C5A}"/>
    </ac:deMkLst>
    <p188:txBody>
      <a:bodyPr/>
      <a:lstStyle/>
      <a:p>
        <a:r>
          <a:rPr lang="en-US"/>
          <a:t>include nonvocal stimulus? if so, need to add stim number</a:t>
        </a:r>
      </a:p>
    </p188:txBody>
  </p188:cm>
</p188:cmLst>
</file>

<file path=ppt/comments/modernComment_106_1C2EB73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F0C79BA-FD62-ED45-A9F1-A881D4A2CDE7}" authorId="{8F5ADF52-1F1A-6FAF-14A7-2BD5C2560D6D}" created="2023-06-08T17:23:19.85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72823610" sldId="262"/>
      <ac:spMk id="7" creationId="{2EB2C3DE-3629-9BEB-A02B-AED9D617BB31}"/>
    </ac:deMkLst>
    <p188:txBody>
      <a:bodyPr/>
      <a:lstStyle/>
      <a:p>
        <a:r>
          <a:rPr lang="en-US"/>
          <a:t>seed regions? ask psyche
</a:t>
        </a:r>
      </a:p>
    </p188:txBody>
  </p188:cm>
</p188:cmLst>
</file>

<file path=ppt/comments/modernComment_10D_67C3639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CC6CD7F-DB5D-E44D-AB47-2EA80CE26ED1}" authorId="{8F5ADF52-1F1A-6FAF-14A7-2BD5C2560D6D}" created="2024-02-03T18:29:17.641">
    <pc:sldMkLst xmlns:pc="http://schemas.microsoft.com/office/powerpoint/2013/main/command">
      <pc:docMk/>
      <pc:sldMk cId="1740858271" sldId="269"/>
    </pc:sldMkLst>
    <p188:txBody>
      <a:bodyPr/>
      <a:lstStyle/>
      <a:p>
        <a:r>
          <a:rPr lang="en-US"/>
          <a:t>wait until decision to make alternative graphic for supplemental figure (this one)</a:t>
        </a:r>
      </a:p>
    </p188:txBody>
  </p188:cm>
</p188:cmLst>
</file>

<file path=ppt/comments/modernComment_10E_99B201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5A39946-694C-C74F-9BE1-27F205DA27E8}" authorId="{8F5ADF52-1F1A-6FAF-14A7-2BD5C2560D6D}" created="2024-01-26T16:11:30.128">
    <pc:sldMkLst xmlns:pc="http://schemas.microsoft.com/office/powerpoint/2013/main/command">
      <pc:docMk/>
      <pc:sldMk cId="2578579776" sldId="270"/>
    </pc:sldMkLst>
    <p188:txBody>
      <a:bodyPr/>
      <a:lstStyle/>
      <a:p>
        <a:r>
          <a:rPr lang="en-US"/>
          <a:t>remove titles, switch to panel 1 (all music) and panel 2 (os music)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357438" y="685800"/>
            <a:ext cx="2143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2357438" y="685800"/>
            <a:ext cx="21431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AE5A5-2389-3FD2-2E24-2B9BFB2AE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FD3F2-F896-1835-4457-39150B9F1C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3886E-5CE1-DA21-DDFA-59ED038CC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963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31353-75B4-DA5E-AF18-CBE1BA7BE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60981C-8969-7500-3CCF-5C43B0F2D9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16F5D-DDB8-A74C-1B4D-C0C7B5A06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746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186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20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829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384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57438" y="685800"/>
            <a:ext cx="21431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Future iteration could have </a:t>
            </a:r>
            <a:r>
              <a:rPr lang="en-US" dirty="0" err="1"/>
              <a:t>pMTG</a:t>
            </a:r>
            <a:r>
              <a:rPr lang="en-US" dirty="0"/>
              <a:t> brain clusters at the top of the left and right columns</a:t>
            </a:r>
          </a:p>
        </p:txBody>
      </p:sp>
    </p:spTree>
    <p:extLst>
      <p:ext uri="{BB962C8B-B14F-4D97-AF65-F5344CB8AC3E}">
        <p14:creationId xmlns:p14="http://schemas.microsoft.com/office/powerpoint/2010/main" val="230586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81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300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32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34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19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2117903"/>
            <a:ext cx="8520600" cy="58385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8061513"/>
            <a:ext cx="8520600" cy="2254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13264264"/>
            <a:ext cx="548700" cy="1119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3146313"/>
            <a:ext cx="8520600" cy="55850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8966329"/>
            <a:ext cx="8520600" cy="3700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13264264"/>
            <a:ext cx="548700" cy="1119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13264264"/>
            <a:ext cx="548700" cy="1119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6117976"/>
            <a:ext cx="8520600" cy="23944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13264264"/>
            <a:ext cx="548700" cy="1119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1265849"/>
            <a:ext cx="8520600" cy="1629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3278152"/>
            <a:ext cx="8520600" cy="9717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13264264"/>
            <a:ext cx="548700" cy="1119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1265849"/>
            <a:ext cx="8520600" cy="1629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3278152"/>
            <a:ext cx="3999900" cy="9717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3278152"/>
            <a:ext cx="3999900" cy="9717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13264264"/>
            <a:ext cx="548700" cy="1119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1265849"/>
            <a:ext cx="8520600" cy="1629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13264264"/>
            <a:ext cx="548700" cy="1119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1580375"/>
            <a:ext cx="2808000" cy="2149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3952641"/>
            <a:ext cx="2808000" cy="9043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13264264"/>
            <a:ext cx="548700" cy="1119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1280427"/>
            <a:ext cx="6367800" cy="116360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13264264"/>
            <a:ext cx="548700" cy="1119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356"/>
            <a:ext cx="4572000" cy="1463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3507698"/>
            <a:ext cx="4045200" cy="4216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7973192"/>
            <a:ext cx="4045200" cy="35131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2059593"/>
            <a:ext cx="3837000" cy="105105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13264264"/>
            <a:ext cx="548700" cy="1119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12033638"/>
            <a:ext cx="5998800" cy="17211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13264264"/>
            <a:ext cx="548700" cy="11195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1265849"/>
            <a:ext cx="8520600" cy="1629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3278152"/>
            <a:ext cx="8520600" cy="971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13264264"/>
            <a:ext cx="548700" cy="111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microsoft.com/office/2018/10/relationships/comments" Target="../comments/modernComment_10E_99B20140.xml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4.jpg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35.jpg"/><Relationship Id="rId2" Type="http://schemas.microsoft.com/office/2018/10/relationships/comments" Target="../comments/modernComment_10D_67C3639F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4.jpg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18/10/relationships/comments" Target="../comments/modernComment_102_8BC473F2.xml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microsoft.com/office/2018/10/relationships/comments" Target="../comments/modernComment_106_1C2EB73A.xml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E63758-F531-D170-B575-F88F9C316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75" y="2732997"/>
            <a:ext cx="8691650" cy="8691650"/>
          </a:xfrm>
          <a:prstGeom prst="rect">
            <a:avLst/>
          </a:prstGeom>
        </p:spPr>
      </p:pic>
      <p:graphicFrame>
        <p:nvGraphicFramePr>
          <p:cNvPr id="55" name="Google Shape;55;p13"/>
          <p:cNvGraphicFramePr/>
          <p:nvPr>
            <p:extLst>
              <p:ext uri="{D42A27DB-BD31-4B8C-83A1-F6EECF244321}">
                <p14:modId xmlns:p14="http://schemas.microsoft.com/office/powerpoint/2010/main" val="4074231626"/>
              </p:ext>
            </p:extLst>
          </p:nvPr>
        </p:nvGraphicFramePr>
        <p:xfrm>
          <a:off x="991677" y="6578760"/>
          <a:ext cx="6637847" cy="3322481"/>
        </p:xfrm>
        <a:graphic>
          <a:graphicData uri="http://schemas.openxmlformats.org/drawingml/2006/table">
            <a:tbl>
              <a:tblPr>
                <a:noFill/>
                <a:tableStyleId>{CB91D065-9C3A-43C2-A97B-27A1F4455147}</a:tableStyleId>
              </a:tblPr>
              <a:tblGrid>
                <a:gridCol w="9869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59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047">
                  <a:extLst>
                    <a:ext uri="{9D8B030D-6E8A-4147-A177-3AD203B41FA5}">
                      <a16:colId xmlns:a16="http://schemas.microsoft.com/office/drawing/2014/main" val="4225581378"/>
                    </a:ext>
                  </a:extLst>
                </a:gridCol>
              </a:tblGrid>
              <a:tr h="23402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</a:rPr>
                        <a:t>Stimulus #</a:t>
                      </a:r>
                      <a:endParaRPr sz="1200" b="1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D5F8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lt1"/>
                          </a:solidFill>
                        </a:rPr>
                        <a:t>Stimulus Type</a:t>
                      </a:r>
                      <a:endParaRPr sz="1200" b="1" dirty="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D5F8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>
                          <a:solidFill>
                            <a:schemeClr val="lt1"/>
                          </a:solidFill>
                        </a:rPr>
                        <a:t>Vocal?</a:t>
                      </a:r>
                      <a:endParaRPr sz="1200" b="1" dirty="0">
                        <a:solidFill>
                          <a:schemeClr val="lt1"/>
                        </a:solidFill>
                      </a:endParaRP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D5F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37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1-6</a:t>
                      </a:r>
                      <a:endParaRPr sz="1200" b="1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8EA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Self-Selected Excerpt</a:t>
                      </a:r>
                      <a:endParaRPr sz="1200" b="1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8EA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Y/N</a:t>
                      </a:r>
                      <a:endParaRPr sz="1200" b="1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8E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37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7</a:t>
                      </a:r>
                      <a:endParaRPr sz="1200" b="1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Other-Selected Excerpt: </a:t>
                      </a:r>
                      <a:r>
                        <a:rPr lang="en" sz="1200" b="1" i="1" dirty="0"/>
                        <a:t>Adagio for Strings</a:t>
                      </a:r>
                      <a:endParaRPr sz="1200" b="1" i="1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N</a:t>
                      </a:r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37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8</a:t>
                      </a:r>
                      <a:endParaRPr sz="1200" b="1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Other-Selected Excerpt: </a:t>
                      </a:r>
                      <a:r>
                        <a:rPr lang="en" sz="1200" b="1" i="1" dirty="0"/>
                        <a:t>Symphony No. 2, Finale</a:t>
                      </a:r>
                      <a:endParaRPr sz="1200" b="1" i="1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Y</a:t>
                      </a:r>
                      <a:endParaRPr sz="1200" b="1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37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9</a:t>
                      </a:r>
                      <a:endParaRPr sz="1200" b="1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Other-Selected Excerpt: </a:t>
                      </a:r>
                      <a:r>
                        <a:rPr lang="en" sz="1200" b="1" i="1" dirty="0"/>
                        <a:t>Cavatina Op. 130</a:t>
                      </a:r>
                      <a:endParaRPr sz="1200" b="1" i="1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N</a:t>
                      </a:r>
                      <a:endParaRPr sz="1200" b="1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37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10</a:t>
                      </a:r>
                      <a:endParaRPr sz="1200" b="1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Other-Selected Excerpt: "John Wayne Gacy, Jr."</a:t>
                      </a:r>
                      <a:endParaRPr sz="1200" b="1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Y</a:t>
                      </a:r>
                      <a:endParaRPr sz="1200" b="1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37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11</a:t>
                      </a:r>
                      <a:endParaRPr sz="1200" b="1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Other-Selected Excerpt: "Hurt"</a:t>
                      </a:r>
                      <a:endParaRPr sz="1200" b="1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Y</a:t>
                      </a:r>
                      <a:endParaRPr sz="1200" b="1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37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12</a:t>
                      </a:r>
                      <a:endParaRPr sz="1200" b="1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Other-Selected Excerpt: "Sound of Silence”</a:t>
                      </a:r>
                      <a:endParaRPr sz="1200" b="1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Y</a:t>
                      </a:r>
                      <a:endParaRPr sz="1200" b="1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37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13</a:t>
                      </a:r>
                      <a:endParaRPr sz="1200" b="1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Other-Selected Excerpt: "Reckoner"</a:t>
                      </a:r>
                      <a:endParaRPr sz="1200" b="1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Y</a:t>
                      </a:r>
                      <a:endParaRPr sz="1200" b="1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37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14</a:t>
                      </a:r>
                      <a:endParaRPr sz="1200" b="1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Other-Selected Excerpt: </a:t>
                      </a:r>
                      <a:r>
                        <a:rPr lang="en" sz="1200" b="1" i="1" dirty="0"/>
                        <a:t>Nocturne in C Sharp Minor</a:t>
                      </a:r>
                      <a:endParaRPr sz="1200" b="1" i="1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N</a:t>
                      </a:r>
                      <a:endParaRPr sz="1200" b="1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737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15</a:t>
                      </a:r>
                      <a:endParaRPr sz="1200" b="1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Other-Selected Excerpt: </a:t>
                      </a:r>
                      <a:r>
                        <a:rPr lang="en" sz="1200" b="1" i="1" dirty="0"/>
                        <a:t>Nessun Dorma</a:t>
                      </a:r>
                      <a:endParaRPr sz="1200" b="1" i="1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Y</a:t>
                      </a:r>
                      <a:endParaRPr sz="1200" b="1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37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16</a:t>
                      </a:r>
                      <a:endParaRPr sz="1200" b="1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Other-Selected Excerpt: </a:t>
                      </a:r>
                      <a:r>
                        <a:rPr lang="en" sz="1200" b="1" i="1" dirty="0"/>
                        <a:t>Symphony No. 6, </a:t>
                      </a:r>
                      <a:r>
                        <a:rPr lang="en" sz="1200" b="1" i="1" dirty="0" err="1"/>
                        <a:t>Mvt</a:t>
                      </a:r>
                      <a:r>
                        <a:rPr lang="en" sz="1200" b="1" i="1" dirty="0"/>
                        <a:t> 1</a:t>
                      </a:r>
                      <a:endParaRPr sz="1200" b="1" i="1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N</a:t>
                      </a:r>
                      <a:endParaRPr sz="1200" b="1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FEA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7371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/>
                        <a:t>17-24</a:t>
                      </a:r>
                      <a:endParaRPr sz="1200" b="1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C8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/>
                        <a:t>Novel Music</a:t>
                      </a:r>
                      <a:endParaRPr sz="1200" b="1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C8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dirty="0"/>
                        <a:t>N/A</a:t>
                      </a:r>
                      <a:endParaRPr sz="1200" b="1" dirty="0"/>
                    </a:p>
                  </a:txBody>
                  <a:tcPr marL="28575" marR="28575" marT="19050" marB="19050" anchor="b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C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8FBA8508-CFB9-EEF6-9C41-681BF6E93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92" t="6787" r="13716" b="4796"/>
          <a:stretch/>
        </p:blipFill>
        <p:spPr>
          <a:xfrm>
            <a:off x="4822971" y="7060484"/>
            <a:ext cx="4093846" cy="4753140"/>
          </a:xfrm>
          <a:prstGeom prst="rect">
            <a:avLst/>
          </a:prstGeom>
        </p:spPr>
      </p:pic>
      <p:pic>
        <p:nvPicPr>
          <p:cNvPr id="51" name="Picture 50" descr="A colorful circular object with text&#10;&#10;Description automatically generated with medium confidence">
            <a:extLst>
              <a:ext uri="{FF2B5EF4-FFF2-40B4-BE49-F238E27FC236}">
                <a16:creationId xmlns:a16="http://schemas.microsoft.com/office/drawing/2014/main" id="{6E16C580-787F-9D98-C730-17C9018C98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15" t="6434" r="13420" b="3722"/>
          <a:stretch/>
        </p:blipFill>
        <p:spPr>
          <a:xfrm>
            <a:off x="142034" y="7100537"/>
            <a:ext cx="4142301" cy="4734907"/>
          </a:xfrm>
          <a:prstGeom prst="rect">
            <a:avLst/>
          </a:prstGeom>
        </p:spPr>
      </p:pic>
      <p:pic>
        <p:nvPicPr>
          <p:cNvPr id="26" name="Picture 2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35919B45-8A49-21F2-E746-8F21B59610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72" t="7129" r="13828" b="4045"/>
          <a:stretch/>
        </p:blipFill>
        <p:spPr>
          <a:xfrm>
            <a:off x="4825483" y="1559209"/>
            <a:ext cx="4169763" cy="4745341"/>
          </a:xfrm>
          <a:prstGeom prst="rect">
            <a:avLst/>
          </a:prstGeom>
        </p:spPr>
      </p:pic>
      <p:pic>
        <p:nvPicPr>
          <p:cNvPr id="3" name="Picture 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BD718F70-90F6-60C9-4216-D4B8F0A679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397" t="4937" r="13952" b="4925"/>
          <a:stretch/>
        </p:blipFill>
        <p:spPr>
          <a:xfrm>
            <a:off x="142034" y="1503336"/>
            <a:ext cx="4142305" cy="47440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DFB1E08-2A1C-E80E-728B-113530209B01}"/>
              </a:ext>
            </a:extLst>
          </p:cNvPr>
          <p:cNvSpPr txBox="1">
            <a:spLocks/>
          </p:cNvSpPr>
          <p:nvPr/>
        </p:nvSpPr>
        <p:spPr>
          <a:xfrm>
            <a:off x="0" y="56647"/>
            <a:ext cx="9144000" cy="608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ROI-to-ROI Connectivity Within and Between </a:t>
            </a:r>
          </a:p>
          <a:p>
            <a:r>
              <a:rPr lang="en-US" sz="2400" b="1" dirty="0"/>
              <a:t>CONN Default Atlas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CFF23D-441D-5499-DC63-0E9BF45FC5C6}"/>
              </a:ext>
            </a:extLst>
          </p:cNvPr>
          <p:cNvSpPr txBox="1"/>
          <p:nvPr/>
        </p:nvSpPr>
        <p:spPr>
          <a:xfrm>
            <a:off x="4572000" y="855567"/>
            <a:ext cx="46297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B    Vocal &gt; </a:t>
            </a:r>
            <a:r>
              <a:rPr lang="en-US" sz="2200" b="1" dirty="0" err="1"/>
              <a:t>Nonvocal</a:t>
            </a:r>
            <a:r>
              <a:rPr lang="en-US" sz="2200" b="1" dirty="0"/>
              <a:t> (OS Music)</a:t>
            </a:r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997B32-E05F-647E-C70F-33B03D93715C}"/>
              </a:ext>
            </a:extLst>
          </p:cNvPr>
          <p:cNvSpPr txBox="1"/>
          <p:nvPr/>
        </p:nvSpPr>
        <p:spPr>
          <a:xfrm>
            <a:off x="0" y="862852"/>
            <a:ext cx="4533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A    Vocal &gt; </a:t>
            </a:r>
            <a:r>
              <a:rPr lang="en-US" sz="2200" b="1" dirty="0" err="1"/>
              <a:t>Nonvocal</a:t>
            </a:r>
            <a:r>
              <a:rPr lang="en-US" sz="2200" b="1" dirty="0"/>
              <a:t> (All Music)</a:t>
            </a: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463049-FD05-E224-1665-2831C1046662}"/>
              </a:ext>
            </a:extLst>
          </p:cNvPr>
          <p:cNvSpPr/>
          <p:nvPr/>
        </p:nvSpPr>
        <p:spPr>
          <a:xfrm flipV="1">
            <a:off x="7144705" y="5891831"/>
            <a:ext cx="419100" cy="214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613DE7-F41B-B9BD-93FD-76D5193674B8}"/>
              </a:ext>
            </a:extLst>
          </p:cNvPr>
          <p:cNvSpPr txBox="1"/>
          <p:nvPr/>
        </p:nvSpPr>
        <p:spPr>
          <a:xfrm rot="3732085">
            <a:off x="3315443" y="2749947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AUDITORY</a:t>
            </a:r>
            <a:endParaRPr lang="en-US" sz="9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0E0D59-F2E3-1CE0-D355-C18018883B6D}"/>
              </a:ext>
            </a:extLst>
          </p:cNvPr>
          <p:cNvSpPr txBox="1"/>
          <p:nvPr/>
        </p:nvSpPr>
        <p:spPr>
          <a:xfrm>
            <a:off x="7600770" y="1440140"/>
            <a:ext cx="1695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-6.62                6.62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5DDE7F40-1276-1AE0-6D7D-EB99A91729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838" t="13994" r="4429" b="83566"/>
          <a:stretch/>
        </p:blipFill>
        <p:spPr>
          <a:xfrm>
            <a:off x="8184191" y="1377110"/>
            <a:ext cx="562999" cy="3117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127EA82-0499-0F2D-CE0C-9CC0FE2A7458}"/>
              </a:ext>
            </a:extLst>
          </p:cNvPr>
          <p:cNvSpPr txBox="1"/>
          <p:nvPr/>
        </p:nvSpPr>
        <p:spPr>
          <a:xfrm>
            <a:off x="2784126" y="7062232"/>
            <a:ext cx="1695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-25.23                 25.23</a:t>
            </a:r>
          </a:p>
        </p:txBody>
      </p:sp>
      <p:pic>
        <p:nvPicPr>
          <p:cNvPr id="31" name="Picture 30" descr="Chart&#10;&#10;Description automatically generated">
            <a:extLst>
              <a:ext uri="{FF2B5EF4-FFF2-40B4-BE49-F238E27FC236}">
                <a16:creationId xmlns:a16="http://schemas.microsoft.com/office/drawing/2014/main" id="{28068C04-8E7A-55E2-22EF-F958099BA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838" t="13994" r="4429" b="83566"/>
          <a:stretch/>
        </p:blipFill>
        <p:spPr>
          <a:xfrm>
            <a:off x="3372130" y="6989571"/>
            <a:ext cx="562999" cy="31174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370B446-A6FE-D19A-BC59-134DB70E25CC}"/>
              </a:ext>
            </a:extLst>
          </p:cNvPr>
          <p:cNvSpPr/>
          <p:nvPr/>
        </p:nvSpPr>
        <p:spPr>
          <a:xfrm flipV="1">
            <a:off x="2450060" y="11630458"/>
            <a:ext cx="419100" cy="162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A1DAA7-44EE-6D0C-8485-C1554B091E14}"/>
              </a:ext>
            </a:extLst>
          </p:cNvPr>
          <p:cNvSpPr txBox="1"/>
          <p:nvPr/>
        </p:nvSpPr>
        <p:spPr>
          <a:xfrm>
            <a:off x="7469924" y="7072387"/>
            <a:ext cx="1695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-24.00                 24.00</a:t>
            </a:r>
          </a:p>
        </p:txBody>
      </p:sp>
      <p:pic>
        <p:nvPicPr>
          <p:cNvPr id="38" name="Picture 37" descr="Chart&#10;&#10;Description automatically generated">
            <a:extLst>
              <a:ext uri="{FF2B5EF4-FFF2-40B4-BE49-F238E27FC236}">
                <a16:creationId xmlns:a16="http://schemas.microsoft.com/office/drawing/2014/main" id="{4C3C5E20-21EA-884A-2939-AD221AB3C72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838" t="13994" r="4429" b="83566"/>
          <a:stretch/>
        </p:blipFill>
        <p:spPr>
          <a:xfrm>
            <a:off x="8071180" y="7005297"/>
            <a:ext cx="562999" cy="31174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6C9A598-0494-AE55-8715-EB0C37F4D120}"/>
              </a:ext>
            </a:extLst>
          </p:cNvPr>
          <p:cNvSpPr/>
          <p:nvPr/>
        </p:nvSpPr>
        <p:spPr>
          <a:xfrm flipV="1">
            <a:off x="7024707" y="11606960"/>
            <a:ext cx="419100" cy="162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754291-3221-61AC-257D-411C83ABB0A6}"/>
              </a:ext>
            </a:extLst>
          </p:cNvPr>
          <p:cNvSpPr txBox="1"/>
          <p:nvPr/>
        </p:nvSpPr>
        <p:spPr>
          <a:xfrm>
            <a:off x="2770795" y="1415478"/>
            <a:ext cx="1695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-7.35                 7.35</a:t>
            </a:r>
          </a:p>
        </p:txBody>
      </p:sp>
      <p:pic>
        <p:nvPicPr>
          <p:cNvPr id="45" name="Picture 44" descr="Chart&#10;&#10;Description automatically generated">
            <a:extLst>
              <a:ext uri="{FF2B5EF4-FFF2-40B4-BE49-F238E27FC236}">
                <a16:creationId xmlns:a16="http://schemas.microsoft.com/office/drawing/2014/main" id="{756FF606-96E1-9160-5C54-EE82842EC4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1838" t="13994" r="4429" b="83566"/>
          <a:stretch/>
        </p:blipFill>
        <p:spPr>
          <a:xfrm>
            <a:off x="3369714" y="1352448"/>
            <a:ext cx="562999" cy="31174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030008F-6396-6A47-A6D4-8E72ACBF9DC4}"/>
              </a:ext>
            </a:extLst>
          </p:cNvPr>
          <p:cNvSpPr/>
          <p:nvPr/>
        </p:nvSpPr>
        <p:spPr>
          <a:xfrm flipV="1">
            <a:off x="2437875" y="6032560"/>
            <a:ext cx="419100" cy="214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FEC8DF1-7457-04EA-B1B2-1A3D1A943E76}"/>
              </a:ext>
            </a:extLst>
          </p:cNvPr>
          <p:cNvCxnSpPr/>
          <p:nvPr/>
        </p:nvCxnSpPr>
        <p:spPr>
          <a:xfrm>
            <a:off x="-14937" y="6519567"/>
            <a:ext cx="91589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3EA4438-8051-67EB-17D6-368FCAD3B6BA}"/>
              </a:ext>
            </a:extLst>
          </p:cNvPr>
          <p:cNvSpPr txBox="1"/>
          <p:nvPr/>
        </p:nvSpPr>
        <p:spPr>
          <a:xfrm>
            <a:off x="4648121" y="6542311"/>
            <a:ext cx="43816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D    Nonvocal Main Effect</a:t>
            </a:r>
            <a:endParaRPr lang="en-US" sz="2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BA5640E-2CC9-E87E-7E68-192836491625}"/>
              </a:ext>
            </a:extLst>
          </p:cNvPr>
          <p:cNvSpPr txBox="1"/>
          <p:nvPr/>
        </p:nvSpPr>
        <p:spPr>
          <a:xfrm>
            <a:off x="-16466" y="6545735"/>
            <a:ext cx="34223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C    Vocal Main Effect</a:t>
            </a:r>
            <a:endParaRPr lang="en-US" sz="22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6656332-2A85-F7BC-3FE2-5C868B922839}"/>
              </a:ext>
            </a:extLst>
          </p:cNvPr>
          <p:cNvCxnSpPr>
            <a:cxnSpLocks/>
          </p:cNvCxnSpPr>
          <p:nvPr/>
        </p:nvCxnSpPr>
        <p:spPr>
          <a:xfrm>
            <a:off x="4533900" y="979654"/>
            <a:ext cx="0" cy="111410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C9AF757-DF0D-A5AB-0984-4DE1D7ECE3A8}"/>
              </a:ext>
            </a:extLst>
          </p:cNvPr>
          <p:cNvSpPr txBox="1"/>
          <p:nvPr/>
        </p:nvSpPr>
        <p:spPr>
          <a:xfrm rot="20658728">
            <a:off x="851946" y="1542571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2">
                    <a:lumMod val="90000"/>
                  </a:schemeClr>
                </a:solidFill>
              </a:rPr>
              <a:t>DEFAULT MODE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A3931-FAF3-0E17-4E1B-9ED7D1AC1DA3}"/>
              </a:ext>
            </a:extLst>
          </p:cNvPr>
          <p:cNvSpPr txBox="1"/>
          <p:nvPr/>
        </p:nvSpPr>
        <p:spPr>
          <a:xfrm rot="18271175">
            <a:off x="-390393" y="2297418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FRONTOPARIETAL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138411-BDC6-7F6B-5308-E759675A0715}"/>
              </a:ext>
            </a:extLst>
          </p:cNvPr>
          <p:cNvSpPr txBox="1"/>
          <p:nvPr/>
        </p:nvSpPr>
        <p:spPr>
          <a:xfrm rot="16842905">
            <a:off x="-640411" y="3387025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LANGUAGE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F3A33-9738-2F30-0C3E-E82A9D0DFE81}"/>
              </a:ext>
            </a:extLst>
          </p:cNvPr>
          <p:cNvSpPr txBox="1"/>
          <p:nvPr/>
        </p:nvSpPr>
        <p:spPr>
          <a:xfrm rot="3518469">
            <a:off x="-493716" y="4446591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2">
                    <a:lumMod val="90000"/>
                  </a:schemeClr>
                </a:solidFill>
              </a:rPr>
              <a:t>VISUAL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00DC4D-4EC0-BA8A-C64C-6134F835BEDF}"/>
              </a:ext>
            </a:extLst>
          </p:cNvPr>
          <p:cNvSpPr txBox="1"/>
          <p:nvPr/>
        </p:nvSpPr>
        <p:spPr>
          <a:xfrm rot="3105555">
            <a:off x="-149626" y="5635544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SENSORIMOTOR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E7D05A-B3AF-2096-5A49-E41CCE8E7C5B}"/>
              </a:ext>
            </a:extLst>
          </p:cNvPr>
          <p:cNvSpPr txBox="1"/>
          <p:nvPr/>
        </p:nvSpPr>
        <p:spPr>
          <a:xfrm rot="581911">
            <a:off x="1028324" y="6135160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DORSAL ATTENTION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930AD2-F1C2-CDEA-D1B8-EE55C056F0C5}"/>
              </a:ext>
            </a:extLst>
          </p:cNvPr>
          <p:cNvSpPr txBox="1"/>
          <p:nvPr/>
        </p:nvSpPr>
        <p:spPr>
          <a:xfrm rot="19812350">
            <a:off x="2762229" y="5728463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2">
                    <a:lumMod val="90000"/>
                  </a:schemeClr>
                </a:solidFill>
              </a:rPr>
              <a:t>SALIENCE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EC70FE-EF91-458A-9BEC-5931BC996581}"/>
              </a:ext>
            </a:extLst>
          </p:cNvPr>
          <p:cNvSpPr txBox="1"/>
          <p:nvPr/>
        </p:nvSpPr>
        <p:spPr>
          <a:xfrm rot="3732085">
            <a:off x="7964574" y="2706890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AUDITORY</a:t>
            </a:r>
            <a:endParaRPr lang="en-US" sz="9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1DC07D-94D6-A9E0-8CE3-C121DC4FF679}"/>
              </a:ext>
            </a:extLst>
          </p:cNvPr>
          <p:cNvSpPr txBox="1"/>
          <p:nvPr/>
        </p:nvSpPr>
        <p:spPr>
          <a:xfrm rot="20493491">
            <a:off x="5453942" y="1499514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DEFAULT MODE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1A485B-B181-1DD6-6FEE-960E31086162}"/>
              </a:ext>
            </a:extLst>
          </p:cNvPr>
          <p:cNvSpPr txBox="1"/>
          <p:nvPr/>
        </p:nvSpPr>
        <p:spPr>
          <a:xfrm rot="18271175">
            <a:off x="4258738" y="2254361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2">
                    <a:lumMod val="90000"/>
                  </a:schemeClr>
                </a:solidFill>
              </a:rPr>
              <a:t>FRONTOPARIETAL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8E7E4B-4304-793E-DB58-395A35855C2E}"/>
              </a:ext>
            </a:extLst>
          </p:cNvPr>
          <p:cNvSpPr txBox="1"/>
          <p:nvPr/>
        </p:nvSpPr>
        <p:spPr>
          <a:xfrm rot="16842905">
            <a:off x="4008720" y="3343968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2">
                    <a:lumMod val="90000"/>
                  </a:schemeClr>
                </a:solidFill>
              </a:rPr>
              <a:t>LANGUAGE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AD1EF4-54F2-C6D1-C7CF-D23298E6F288}"/>
              </a:ext>
            </a:extLst>
          </p:cNvPr>
          <p:cNvSpPr txBox="1"/>
          <p:nvPr/>
        </p:nvSpPr>
        <p:spPr>
          <a:xfrm rot="3518469">
            <a:off x="4155415" y="4403534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2">
                    <a:lumMod val="90000"/>
                  </a:schemeClr>
                </a:solidFill>
              </a:rPr>
              <a:t>VISUAL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742B1C-8599-EEFE-E198-A47C9585F320}"/>
              </a:ext>
            </a:extLst>
          </p:cNvPr>
          <p:cNvSpPr txBox="1"/>
          <p:nvPr/>
        </p:nvSpPr>
        <p:spPr>
          <a:xfrm rot="3105555">
            <a:off x="4499505" y="5592487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SENSORIMOTOR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5077A0D-E449-116C-A915-E6251564B8CF}"/>
              </a:ext>
            </a:extLst>
          </p:cNvPr>
          <p:cNvSpPr txBox="1"/>
          <p:nvPr/>
        </p:nvSpPr>
        <p:spPr>
          <a:xfrm rot="581911">
            <a:off x="5686882" y="6158092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2">
                    <a:lumMod val="90000"/>
                  </a:schemeClr>
                </a:solidFill>
              </a:rPr>
              <a:t>DORSAL ATTENTION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8BEB1F-C556-2A5F-056B-8DF099768FE1}"/>
              </a:ext>
            </a:extLst>
          </p:cNvPr>
          <p:cNvSpPr txBox="1"/>
          <p:nvPr/>
        </p:nvSpPr>
        <p:spPr>
          <a:xfrm rot="19812350">
            <a:off x="7411360" y="5685406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SALIENCE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06BA06C-35AC-D36C-1E7A-9603BE87693B}"/>
              </a:ext>
            </a:extLst>
          </p:cNvPr>
          <p:cNvSpPr txBox="1"/>
          <p:nvPr/>
        </p:nvSpPr>
        <p:spPr>
          <a:xfrm rot="3732085">
            <a:off x="3300792" y="8292695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AUDITORY</a:t>
            </a:r>
            <a:endParaRPr lang="en-US" sz="9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817A5B-73A5-2CAD-564D-06CDD7684F10}"/>
              </a:ext>
            </a:extLst>
          </p:cNvPr>
          <p:cNvSpPr txBox="1"/>
          <p:nvPr/>
        </p:nvSpPr>
        <p:spPr>
          <a:xfrm rot="20500330">
            <a:off x="837295" y="7020003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DEFAULT MODE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19D7C73-0579-B7F1-AE36-A95E8CEF1973}"/>
              </a:ext>
            </a:extLst>
          </p:cNvPr>
          <p:cNvSpPr txBox="1"/>
          <p:nvPr/>
        </p:nvSpPr>
        <p:spPr>
          <a:xfrm rot="18436192">
            <a:off x="-405044" y="7774850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FRONTOPARIETAL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A520EF5-35B6-E1EB-1AE7-9E12420D484D}"/>
              </a:ext>
            </a:extLst>
          </p:cNvPr>
          <p:cNvSpPr txBox="1"/>
          <p:nvPr/>
        </p:nvSpPr>
        <p:spPr>
          <a:xfrm rot="16842905">
            <a:off x="-638733" y="8897115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LANGUAGE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C4F57DE-BF73-7411-335B-305C55ADEF74}"/>
              </a:ext>
            </a:extLst>
          </p:cNvPr>
          <p:cNvSpPr txBox="1"/>
          <p:nvPr/>
        </p:nvSpPr>
        <p:spPr>
          <a:xfrm rot="4008755">
            <a:off x="-541025" y="9907694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VISUAL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8E127E7-0CC3-7508-F16D-339B31A8C1C8}"/>
              </a:ext>
            </a:extLst>
          </p:cNvPr>
          <p:cNvSpPr txBox="1"/>
          <p:nvPr/>
        </p:nvSpPr>
        <p:spPr>
          <a:xfrm rot="2635255">
            <a:off x="-147948" y="11116606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SENSORIMOTOR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66E6A6-C51D-5616-860C-53B585F0AD1E}"/>
              </a:ext>
            </a:extLst>
          </p:cNvPr>
          <p:cNvSpPr txBox="1"/>
          <p:nvPr/>
        </p:nvSpPr>
        <p:spPr>
          <a:xfrm rot="818341">
            <a:off x="1030002" y="11679723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DORSAL ATTENTION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CD18FE7-784A-1048-1F9E-7FB4DA5DCF76}"/>
              </a:ext>
            </a:extLst>
          </p:cNvPr>
          <p:cNvSpPr txBox="1"/>
          <p:nvPr/>
        </p:nvSpPr>
        <p:spPr>
          <a:xfrm rot="19812350">
            <a:off x="2763907" y="11189566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SALIENCE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D10BE85-A682-1D40-22B9-183E35DD2252}"/>
              </a:ext>
            </a:extLst>
          </p:cNvPr>
          <p:cNvSpPr txBox="1"/>
          <p:nvPr/>
        </p:nvSpPr>
        <p:spPr>
          <a:xfrm rot="3732085">
            <a:off x="7942926" y="8287931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AUDITORY</a:t>
            </a:r>
            <a:endParaRPr lang="en-US" sz="9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87A146B-D38C-2AE8-FDBD-85CDADEDEF05}"/>
              </a:ext>
            </a:extLst>
          </p:cNvPr>
          <p:cNvSpPr txBox="1"/>
          <p:nvPr/>
        </p:nvSpPr>
        <p:spPr>
          <a:xfrm rot="20658728">
            <a:off x="5421373" y="6986211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DEFAULT MODE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C5598F7-784D-550C-00C4-6C78A8B6CFCD}"/>
              </a:ext>
            </a:extLst>
          </p:cNvPr>
          <p:cNvSpPr txBox="1"/>
          <p:nvPr/>
        </p:nvSpPr>
        <p:spPr>
          <a:xfrm rot="18521539">
            <a:off x="4193548" y="7741058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FRONTOPARIETAL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FD26E30-3D29-8426-2A00-5E703E769347}"/>
              </a:ext>
            </a:extLst>
          </p:cNvPr>
          <p:cNvSpPr txBox="1"/>
          <p:nvPr/>
        </p:nvSpPr>
        <p:spPr>
          <a:xfrm rot="16842905">
            <a:off x="3959859" y="8906865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LANGUAGE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65BE172-E1B2-A624-038F-271CB2504A2C}"/>
              </a:ext>
            </a:extLst>
          </p:cNvPr>
          <p:cNvSpPr txBox="1"/>
          <p:nvPr/>
        </p:nvSpPr>
        <p:spPr>
          <a:xfrm rot="4008755">
            <a:off x="4057567" y="9917444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VISUAL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056A420-5F9E-F060-71EC-7717124B8EA7}"/>
              </a:ext>
            </a:extLst>
          </p:cNvPr>
          <p:cNvSpPr txBox="1"/>
          <p:nvPr/>
        </p:nvSpPr>
        <p:spPr>
          <a:xfrm rot="2635255">
            <a:off x="4450644" y="11140870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SENSORIMOTOR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FB41951-0FFD-77CD-9CFB-D19D7C0A7315}"/>
              </a:ext>
            </a:extLst>
          </p:cNvPr>
          <p:cNvSpPr txBox="1"/>
          <p:nvPr/>
        </p:nvSpPr>
        <p:spPr>
          <a:xfrm rot="818341">
            <a:off x="5628594" y="11703987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DORSAL ATTENTION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CAC60CB-38EF-6400-CF9E-83E9DDDBF53F}"/>
              </a:ext>
            </a:extLst>
          </p:cNvPr>
          <p:cNvSpPr txBox="1"/>
          <p:nvPr/>
        </p:nvSpPr>
        <p:spPr>
          <a:xfrm rot="19812350">
            <a:off x="7362499" y="11228344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SALIENCE</a:t>
            </a:r>
          </a:p>
        </p:txBody>
      </p:sp>
    </p:spTree>
    <p:extLst>
      <p:ext uri="{BB962C8B-B14F-4D97-AF65-F5344CB8AC3E}">
        <p14:creationId xmlns:p14="http://schemas.microsoft.com/office/powerpoint/2010/main" val="1979084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D60D9-A429-300A-CB6D-68AFBDBBC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 descr="Diagram&#10;&#10;Description automatically generated">
            <a:extLst>
              <a:ext uri="{FF2B5EF4-FFF2-40B4-BE49-F238E27FC236}">
                <a16:creationId xmlns:a16="http://schemas.microsoft.com/office/drawing/2014/main" id="{487FCC7F-CFB2-2F6A-1A6C-BAEAD2CFDF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12" t="13573" r="13818" b="4271"/>
          <a:stretch/>
        </p:blipFill>
        <p:spPr>
          <a:xfrm>
            <a:off x="4546710" y="1728848"/>
            <a:ext cx="4534897" cy="4560412"/>
          </a:xfrm>
          <a:prstGeom prst="rect">
            <a:avLst/>
          </a:prstGeom>
        </p:spPr>
      </p:pic>
      <p:pic>
        <p:nvPicPr>
          <p:cNvPr id="26" name="Picture 25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7DFB02BC-878C-F092-00DB-8E9DE108B5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2" t="7129" r="13828" b="4045"/>
          <a:stretch/>
        </p:blipFill>
        <p:spPr>
          <a:xfrm>
            <a:off x="4861599" y="8402299"/>
            <a:ext cx="4169763" cy="4745341"/>
          </a:xfrm>
          <a:prstGeom prst="rect">
            <a:avLst/>
          </a:prstGeom>
        </p:spPr>
      </p:pic>
      <p:pic>
        <p:nvPicPr>
          <p:cNvPr id="3" name="Picture 2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9AA0A2B9-134A-611E-3746-ACDC3C2410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97" t="4937" r="13952" b="4925"/>
          <a:stretch/>
        </p:blipFill>
        <p:spPr>
          <a:xfrm>
            <a:off x="156379" y="8346426"/>
            <a:ext cx="4142305" cy="47440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E14BFE8-1688-59DB-E4B3-E093F75560B0}"/>
              </a:ext>
            </a:extLst>
          </p:cNvPr>
          <p:cNvSpPr txBox="1"/>
          <p:nvPr/>
        </p:nvSpPr>
        <p:spPr>
          <a:xfrm>
            <a:off x="4586345" y="7747644"/>
            <a:ext cx="46297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D   Vocal &gt; </a:t>
            </a:r>
            <a:r>
              <a:rPr lang="en-US" sz="2200" b="1" dirty="0" err="1"/>
              <a:t>Nonvocal</a:t>
            </a:r>
            <a:r>
              <a:rPr lang="en-US" sz="2200" b="1" dirty="0"/>
              <a:t> (OS Music)</a:t>
            </a:r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B78B4-5CDB-8E3F-09CC-1E943A901552}"/>
              </a:ext>
            </a:extLst>
          </p:cNvPr>
          <p:cNvSpPr txBox="1"/>
          <p:nvPr/>
        </p:nvSpPr>
        <p:spPr>
          <a:xfrm>
            <a:off x="14345" y="7738600"/>
            <a:ext cx="4533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C   Vocal &gt; </a:t>
            </a:r>
            <a:r>
              <a:rPr lang="en-US" sz="2200" b="1" dirty="0" err="1"/>
              <a:t>Nonvocal</a:t>
            </a:r>
            <a:r>
              <a:rPr lang="en-US" sz="2200" b="1" dirty="0"/>
              <a:t> (All Music)</a:t>
            </a: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374B36-AF55-1297-D80E-E541DC6F58EC}"/>
              </a:ext>
            </a:extLst>
          </p:cNvPr>
          <p:cNvSpPr/>
          <p:nvPr/>
        </p:nvSpPr>
        <p:spPr>
          <a:xfrm flipV="1">
            <a:off x="7159050" y="12734921"/>
            <a:ext cx="419100" cy="214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B07C78-DEB3-A06B-EFBC-9843B8D4E807}"/>
              </a:ext>
            </a:extLst>
          </p:cNvPr>
          <p:cNvSpPr txBox="1"/>
          <p:nvPr/>
        </p:nvSpPr>
        <p:spPr>
          <a:xfrm rot="3732085">
            <a:off x="3329788" y="9593037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AUDITORY</a:t>
            </a:r>
            <a:endParaRPr lang="en-US" sz="9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2E6DD5-6453-A7F7-068A-25BCFFDEAD4C}"/>
              </a:ext>
            </a:extLst>
          </p:cNvPr>
          <p:cNvSpPr txBox="1"/>
          <p:nvPr/>
        </p:nvSpPr>
        <p:spPr>
          <a:xfrm>
            <a:off x="7549802" y="8283230"/>
            <a:ext cx="1695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-6.62                6.62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8AAD3FF9-E812-9DBF-68A9-5F8D1B8272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838" t="13994" r="4429" b="83566"/>
          <a:stretch/>
        </p:blipFill>
        <p:spPr>
          <a:xfrm>
            <a:off x="8133223" y="8220200"/>
            <a:ext cx="562999" cy="31174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D8B1BBB-9D62-278D-5093-DA03A7D92FB2}"/>
              </a:ext>
            </a:extLst>
          </p:cNvPr>
          <p:cNvSpPr txBox="1"/>
          <p:nvPr/>
        </p:nvSpPr>
        <p:spPr>
          <a:xfrm>
            <a:off x="2785140" y="8274897"/>
            <a:ext cx="1695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-7.35                 7.35</a:t>
            </a:r>
          </a:p>
        </p:txBody>
      </p:sp>
      <p:pic>
        <p:nvPicPr>
          <p:cNvPr id="45" name="Picture 44" descr="Chart&#10;&#10;Description automatically generated">
            <a:extLst>
              <a:ext uri="{FF2B5EF4-FFF2-40B4-BE49-F238E27FC236}">
                <a16:creationId xmlns:a16="http://schemas.microsoft.com/office/drawing/2014/main" id="{146D5DF9-FCBF-739A-19D5-FA395F1CE7D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838" t="13994" r="4429" b="83566"/>
          <a:stretch/>
        </p:blipFill>
        <p:spPr>
          <a:xfrm>
            <a:off x="3384059" y="8211867"/>
            <a:ext cx="562999" cy="31174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8D327B2-AEE2-F31D-1975-90BE429AD7BB}"/>
              </a:ext>
            </a:extLst>
          </p:cNvPr>
          <p:cNvSpPr/>
          <p:nvPr/>
        </p:nvSpPr>
        <p:spPr>
          <a:xfrm flipV="1">
            <a:off x="2452220" y="12875650"/>
            <a:ext cx="419100" cy="214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DAFE8-1512-0FE6-86FB-09422C427625}"/>
              </a:ext>
            </a:extLst>
          </p:cNvPr>
          <p:cNvSpPr txBox="1"/>
          <p:nvPr/>
        </p:nvSpPr>
        <p:spPr>
          <a:xfrm rot="20658728">
            <a:off x="866291" y="8385661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2">
                    <a:lumMod val="90000"/>
                  </a:schemeClr>
                </a:solidFill>
              </a:rPr>
              <a:t>DEFAULT MODE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541A08-CF26-5C7C-D573-48B49022F749}"/>
              </a:ext>
            </a:extLst>
          </p:cNvPr>
          <p:cNvSpPr txBox="1"/>
          <p:nvPr/>
        </p:nvSpPr>
        <p:spPr>
          <a:xfrm rot="18271175">
            <a:off x="-376048" y="9140508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FRONTOPARIETAL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0AD7CA-550B-B28B-51D5-01A4C5AC7200}"/>
              </a:ext>
            </a:extLst>
          </p:cNvPr>
          <p:cNvSpPr txBox="1"/>
          <p:nvPr/>
        </p:nvSpPr>
        <p:spPr>
          <a:xfrm rot="16842905">
            <a:off x="-626066" y="10230115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LANGUAGE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E74DE8-A26D-1CD0-D6C6-4CF05BA106F4}"/>
              </a:ext>
            </a:extLst>
          </p:cNvPr>
          <p:cNvSpPr txBox="1"/>
          <p:nvPr/>
        </p:nvSpPr>
        <p:spPr>
          <a:xfrm rot="3518469">
            <a:off x="-493716" y="4446591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2">
                    <a:lumMod val="90000"/>
                  </a:schemeClr>
                </a:solidFill>
              </a:rPr>
              <a:t>VISUAL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485C98-A6BD-4CB4-D084-DECB636FD1DE}"/>
              </a:ext>
            </a:extLst>
          </p:cNvPr>
          <p:cNvSpPr txBox="1"/>
          <p:nvPr/>
        </p:nvSpPr>
        <p:spPr>
          <a:xfrm rot="3105555">
            <a:off x="-135281" y="12478634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SENSORIMOTOR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14A781-A8CB-817B-CD40-895550F4DDD1}"/>
              </a:ext>
            </a:extLst>
          </p:cNvPr>
          <p:cNvSpPr txBox="1"/>
          <p:nvPr/>
        </p:nvSpPr>
        <p:spPr>
          <a:xfrm rot="581911">
            <a:off x="1042669" y="12978250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DORSAL ATTENTION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FB0C6F-4359-AC97-4EF9-0A28C84EC2E4}"/>
              </a:ext>
            </a:extLst>
          </p:cNvPr>
          <p:cNvSpPr txBox="1"/>
          <p:nvPr/>
        </p:nvSpPr>
        <p:spPr>
          <a:xfrm rot="19812350">
            <a:off x="2776574" y="12571553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2">
                    <a:lumMod val="90000"/>
                  </a:schemeClr>
                </a:solidFill>
              </a:rPr>
              <a:t>SALIENCE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6CCB38-C88F-2E57-9214-3073A42DD781}"/>
              </a:ext>
            </a:extLst>
          </p:cNvPr>
          <p:cNvSpPr txBox="1"/>
          <p:nvPr/>
        </p:nvSpPr>
        <p:spPr>
          <a:xfrm rot="3732085">
            <a:off x="8000690" y="9549980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AUDITORY</a:t>
            </a:r>
            <a:endParaRPr lang="en-US" sz="9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62BF4A-00D9-AE76-17CD-A3A972E2ACF8}"/>
              </a:ext>
            </a:extLst>
          </p:cNvPr>
          <p:cNvSpPr txBox="1"/>
          <p:nvPr/>
        </p:nvSpPr>
        <p:spPr>
          <a:xfrm rot="20493491">
            <a:off x="5490058" y="8342604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DEFAULT MODE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016D2F-9035-499E-B08C-ECE4F9B0D203}"/>
              </a:ext>
            </a:extLst>
          </p:cNvPr>
          <p:cNvSpPr txBox="1"/>
          <p:nvPr/>
        </p:nvSpPr>
        <p:spPr>
          <a:xfrm rot="18271175">
            <a:off x="4273083" y="9097451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2">
                    <a:lumMod val="90000"/>
                  </a:schemeClr>
                </a:solidFill>
              </a:rPr>
              <a:t>FRONTOPARIETAL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26E6C0-1D42-69AF-3EF7-AAB3E7357200}"/>
              </a:ext>
            </a:extLst>
          </p:cNvPr>
          <p:cNvSpPr txBox="1"/>
          <p:nvPr/>
        </p:nvSpPr>
        <p:spPr>
          <a:xfrm rot="16842905">
            <a:off x="4023065" y="10187058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2">
                    <a:lumMod val="90000"/>
                  </a:schemeClr>
                </a:solidFill>
              </a:rPr>
              <a:t>LANGUAGE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CF3067-7E27-995C-1966-ACC826B629CA}"/>
              </a:ext>
            </a:extLst>
          </p:cNvPr>
          <p:cNvSpPr txBox="1"/>
          <p:nvPr/>
        </p:nvSpPr>
        <p:spPr>
          <a:xfrm rot="3518469">
            <a:off x="4169760" y="11246624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2">
                    <a:lumMod val="90000"/>
                  </a:schemeClr>
                </a:solidFill>
              </a:rPr>
              <a:t>VISUAL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F344BC-6B7F-A8C6-9088-448710DA8940}"/>
              </a:ext>
            </a:extLst>
          </p:cNvPr>
          <p:cNvSpPr txBox="1"/>
          <p:nvPr/>
        </p:nvSpPr>
        <p:spPr>
          <a:xfrm rot="3105555">
            <a:off x="4535621" y="12435577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SENSORIMOTOR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96622C4-964A-8B8C-2281-7BC0F4C9DACD}"/>
              </a:ext>
            </a:extLst>
          </p:cNvPr>
          <p:cNvSpPr txBox="1"/>
          <p:nvPr/>
        </p:nvSpPr>
        <p:spPr>
          <a:xfrm rot="581911">
            <a:off x="5701227" y="13001182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2">
                    <a:lumMod val="90000"/>
                  </a:schemeClr>
                </a:solidFill>
              </a:rPr>
              <a:t>DORSAL ATTENTION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52DDF9-0373-8EE8-6E2F-BC0B7CAB7970}"/>
              </a:ext>
            </a:extLst>
          </p:cNvPr>
          <p:cNvSpPr txBox="1"/>
          <p:nvPr/>
        </p:nvSpPr>
        <p:spPr>
          <a:xfrm rot="19812350">
            <a:off x="7447476" y="12528496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SALIENCE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F22BD0-B38D-A4E3-C304-3625615C4376}"/>
              </a:ext>
            </a:extLst>
          </p:cNvPr>
          <p:cNvCxnSpPr>
            <a:cxnSpLocks/>
          </p:cNvCxnSpPr>
          <p:nvPr/>
        </p:nvCxnSpPr>
        <p:spPr>
          <a:xfrm>
            <a:off x="4558984" y="1413415"/>
            <a:ext cx="0" cy="118863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4EA3B9-C2AB-25A1-E64C-2AF612130924}"/>
              </a:ext>
            </a:extLst>
          </p:cNvPr>
          <p:cNvSpPr txBox="1">
            <a:spLocks/>
          </p:cNvSpPr>
          <p:nvPr/>
        </p:nvSpPr>
        <p:spPr>
          <a:xfrm>
            <a:off x="0" y="6597124"/>
            <a:ext cx="9144000" cy="1199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ROI-to-ROI Connectivity Within and Between </a:t>
            </a:r>
          </a:p>
          <a:p>
            <a:r>
              <a:rPr lang="en-US" sz="2400" b="1" dirty="0"/>
              <a:t>CONN Default Atlas Networks</a:t>
            </a:r>
          </a:p>
        </p:txBody>
      </p:sp>
      <p:pic>
        <p:nvPicPr>
          <p:cNvPr id="86" name="Picture 85" descr="Diagram&#10;&#10;Description automatically generated">
            <a:extLst>
              <a:ext uri="{FF2B5EF4-FFF2-40B4-BE49-F238E27FC236}">
                <a16:creationId xmlns:a16="http://schemas.microsoft.com/office/drawing/2014/main" id="{2A4C0B5C-1952-FD2B-920E-C3D1FD4701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56" t="11829" r="14407" b="5227"/>
          <a:stretch/>
        </p:blipFill>
        <p:spPr>
          <a:xfrm>
            <a:off x="98958" y="1589148"/>
            <a:ext cx="4430225" cy="4754761"/>
          </a:xfrm>
          <a:prstGeom prst="rect">
            <a:avLst/>
          </a:prstGeom>
        </p:spPr>
      </p:pic>
      <p:sp>
        <p:nvSpPr>
          <p:cNvPr id="87" name="Title 1">
            <a:extLst>
              <a:ext uri="{FF2B5EF4-FFF2-40B4-BE49-F238E27FC236}">
                <a16:creationId xmlns:a16="http://schemas.microsoft.com/office/drawing/2014/main" id="{18A5E0CC-CA42-33B3-97F3-4C1691AF178D}"/>
              </a:ext>
            </a:extLst>
          </p:cNvPr>
          <p:cNvSpPr txBox="1">
            <a:spLocks/>
          </p:cNvSpPr>
          <p:nvPr/>
        </p:nvSpPr>
        <p:spPr>
          <a:xfrm>
            <a:off x="0" y="228990"/>
            <a:ext cx="9144000" cy="608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ROI-to-ROI Connectivity Within and Between </a:t>
            </a:r>
          </a:p>
          <a:p>
            <a:r>
              <a:rPr lang="en-US" sz="2400" b="1" dirty="0"/>
              <a:t>Auditory and Reward Networks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A624F55-7FA6-EDBE-E372-C81778C9CD96}"/>
              </a:ext>
            </a:extLst>
          </p:cNvPr>
          <p:cNvSpPr txBox="1"/>
          <p:nvPr/>
        </p:nvSpPr>
        <p:spPr>
          <a:xfrm>
            <a:off x="4668538" y="941941"/>
            <a:ext cx="46881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B   Vocal &gt; </a:t>
            </a:r>
            <a:r>
              <a:rPr lang="en-US" sz="2200" b="1" dirty="0" err="1"/>
              <a:t>Nonvocal</a:t>
            </a:r>
            <a:r>
              <a:rPr lang="en-US" sz="2200" b="1" dirty="0"/>
              <a:t> (OS Music)</a:t>
            </a:r>
            <a:endParaRPr lang="en-US" sz="22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1702A0A-793E-1804-D335-0C5DF22D7BA6}"/>
              </a:ext>
            </a:extLst>
          </p:cNvPr>
          <p:cNvSpPr txBox="1"/>
          <p:nvPr/>
        </p:nvSpPr>
        <p:spPr>
          <a:xfrm>
            <a:off x="0" y="940784"/>
            <a:ext cx="4533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A   Vocal &gt; </a:t>
            </a:r>
            <a:r>
              <a:rPr lang="en-US" sz="2200" b="1" dirty="0" err="1"/>
              <a:t>Nonvocal</a:t>
            </a:r>
            <a:r>
              <a:rPr lang="en-US" sz="2200" b="1" dirty="0"/>
              <a:t> (All Music)</a:t>
            </a:r>
            <a:endParaRPr lang="en-US" sz="22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DD69EC1-BF79-52DB-06D2-EF8BBF57E557}"/>
              </a:ext>
            </a:extLst>
          </p:cNvPr>
          <p:cNvSpPr/>
          <p:nvPr/>
        </p:nvSpPr>
        <p:spPr>
          <a:xfrm flipV="1">
            <a:off x="7043107" y="5910663"/>
            <a:ext cx="419100" cy="214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004808E-CB27-2CC2-8210-6F9BDEBFA8CD}"/>
              </a:ext>
            </a:extLst>
          </p:cNvPr>
          <p:cNvSpPr/>
          <p:nvPr/>
        </p:nvSpPr>
        <p:spPr>
          <a:xfrm>
            <a:off x="4014899" y="2214953"/>
            <a:ext cx="509601" cy="264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68FDE13-F034-587E-2577-D911C2ECE22E}"/>
              </a:ext>
            </a:extLst>
          </p:cNvPr>
          <p:cNvSpPr txBox="1"/>
          <p:nvPr/>
        </p:nvSpPr>
        <p:spPr>
          <a:xfrm>
            <a:off x="6335135" y="1382601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Auditory Network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1DC14A5-7C55-73B9-7823-C6183864B891}"/>
              </a:ext>
            </a:extLst>
          </p:cNvPr>
          <p:cNvSpPr txBox="1"/>
          <p:nvPr/>
        </p:nvSpPr>
        <p:spPr>
          <a:xfrm>
            <a:off x="1665161" y="1382600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Auditory Network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CA34C8C-F49C-02E1-C33E-2DA4BD55C9EE}"/>
              </a:ext>
            </a:extLst>
          </p:cNvPr>
          <p:cNvSpPr txBox="1"/>
          <p:nvPr/>
        </p:nvSpPr>
        <p:spPr>
          <a:xfrm>
            <a:off x="4540811" y="1517995"/>
            <a:ext cx="1695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-7.11                7.11</a:t>
            </a:r>
          </a:p>
        </p:txBody>
      </p:sp>
      <p:pic>
        <p:nvPicPr>
          <p:cNvPr id="96" name="Picture 95" descr="Chart&#10;&#10;Description automatically generated">
            <a:extLst>
              <a:ext uri="{FF2B5EF4-FFF2-40B4-BE49-F238E27FC236}">
                <a16:creationId xmlns:a16="http://schemas.microsoft.com/office/drawing/2014/main" id="{1D94380D-B055-0C46-6444-E1321E9353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838" t="13994" r="4429" b="83566"/>
          <a:stretch/>
        </p:blipFill>
        <p:spPr>
          <a:xfrm>
            <a:off x="5124232" y="1454965"/>
            <a:ext cx="562999" cy="311744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25CEDC6C-C86C-B704-47EB-DD7267B461E9}"/>
              </a:ext>
            </a:extLst>
          </p:cNvPr>
          <p:cNvSpPr txBox="1"/>
          <p:nvPr/>
        </p:nvSpPr>
        <p:spPr>
          <a:xfrm>
            <a:off x="6404669" y="6107541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Reward Network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881B34B-F86D-D601-9453-44EBF43ED186}"/>
              </a:ext>
            </a:extLst>
          </p:cNvPr>
          <p:cNvSpPr txBox="1"/>
          <p:nvPr/>
        </p:nvSpPr>
        <p:spPr>
          <a:xfrm>
            <a:off x="24088" y="1513745"/>
            <a:ext cx="1695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-7.15                 7.15</a:t>
            </a:r>
          </a:p>
        </p:txBody>
      </p:sp>
      <p:pic>
        <p:nvPicPr>
          <p:cNvPr id="99" name="Picture 98" descr="Chart&#10;&#10;Description automatically generated">
            <a:extLst>
              <a:ext uri="{FF2B5EF4-FFF2-40B4-BE49-F238E27FC236}">
                <a16:creationId xmlns:a16="http://schemas.microsoft.com/office/drawing/2014/main" id="{D2C5D8A3-EA29-7E15-2439-9016A9A323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838" t="13994" r="4429" b="83566"/>
          <a:stretch/>
        </p:blipFill>
        <p:spPr>
          <a:xfrm>
            <a:off x="623007" y="1450715"/>
            <a:ext cx="562999" cy="311744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69628CAF-010D-899E-AACF-074C2CEA7953}"/>
              </a:ext>
            </a:extLst>
          </p:cNvPr>
          <p:cNvSpPr/>
          <p:nvPr/>
        </p:nvSpPr>
        <p:spPr>
          <a:xfrm flipV="1">
            <a:off x="2437875" y="6016222"/>
            <a:ext cx="419100" cy="214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B08DE2-3CD7-C291-2F6E-0D16A71BAFA1}"/>
              </a:ext>
            </a:extLst>
          </p:cNvPr>
          <p:cNvSpPr txBox="1"/>
          <p:nvPr/>
        </p:nvSpPr>
        <p:spPr>
          <a:xfrm>
            <a:off x="1665195" y="6139084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Reward Network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4F8790D-5C91-71D1-E25E-6D8145E5172B}"/>
              </a:ext>
            </a:extLst>
          </p:cNvPr>
          <p:cNvSpPr txBox="1"/>
          <p:nvPr/>
        </p:nvSpPr>
        <p:spPr>
          <a:xfrm rot="3518469">
            <a:off x="-471789" y="11260286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2">
                    <a:lumMod val="90000"/>
                  </a:schemeClr>
                </a:solidFill>
              </a:rPr>
              <a:t>VISUAL</a:t>
            </a:r>
          </a:p>
        </p:txBody>
      </p:sp>
    </p:spTree>
    <p:extLst>
      <p:ext uri="{BB962C8B-B14F-4D97-AF65-F5344CB8AC3E}">
        <p14:creationId xmlns:p14="http://schemas.microsoft.com/office/powerpoint/2010/main" val="3363249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B4831-C579-6B07-305F-F29A4B0EB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FC6C505D-9658-8B67-8D21-823F164DBF23}"/>
              </a:ext>
            </a:extLst>
          </p:cNvPr>
          <p:cNvSpPr txBox="1"/>
          <p:nvPr/>
        </p:nvSpPr>
        <p:spPr>
          <a:xfrm rot="3518469">
            <a:off x="4169760" y="11246624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2">
                    <a:lumMod val="90000"/>
                  </a:schemeClr>
                </a:solidFill>
              </a:rPr>
              <a:t>VISUAL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39ED2069-9615-2AAC-04C7-9647DD768B6F}"/>
              </a:ext>
            </a:extLst>
          </p:cNvPr>
          <p:cNvSpPr txBox="1"/>
          <p:nvPr/>
        </p:nvSpPr>
        <p:spPr>
          <a:xfrm>
            <a:off x="49042" y="701084"/>
            <a:ext cx="90459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ROI-to-ROI Connectivity for Vocal &gt; </a:t>
            </a:r>
            <a:r>
              <a:rPr lang="en-US" sz="2400" b="1" dirty="0" err="1"/>
              <a:t>Nonvocal</a:t>
            </a:r>
            <a:r>
              <a:rPr lang="en-US" sz="2400" b="1" dirty="0"/>
              <a:t> (All Music)</a:t>
            </a:r>
            <a:endParaRPr lang="en-US" sz="24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3BE8F96-BB61-949C-1B79-1DBBFBC8FF1E}"/>
              </a:ext>
            </a:extLst>
          </p:cNvPr>
          <p:cNvSpPr/>
          <p:nvPr/>
        </p:nvSpPr>
        <p:spPr>
          <a:xfrm>
            <a:off x="4014899" y="2214953"/>
            <a:ext cx="509601" cy="264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64D081-CA37-0075-C844-03F654F922C8}"/>
              </a:ext>
            </a:extLst>
          </p:cNvPr>
          <p:cNvGrpSpPr/>
          <p:nvPr/>
        </p:nvGrpSpPr>
        <p:grpSpPr>
          <a:xfrm>
            <a:off x="4616920" y="1358748"/>
            <a:ext cx="4660555" cy="5310451"/>
            <a:chOff x="114200" y="8346426"/>
            <a:chExt cx="4410606" cy="5087918"/>
          </a:xfrm>
        </p:grpSpPr>
        <p:pic>
          <p:nvPicPr>
            <p:cNvPr id="3" name="Picture 2" descr="A close-up of a computer screen&#10;&#10;Description automatically generated">
              <a:extLst>
                <a:ext uri="{FF2B5EF4-FFF2-40B4-BE49-F238E27FC236}">
                  <a16:creationId xmlns:a16="http://schemas.microsoft.com/office/drawing/2014/main" id="{7D10282B-7E92-540B-BA67-2DC1DAA595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397" t="4937" r="13952" b="4925"/>
            <a:stretch/>
          </p:blipFill>
          <p:spPr>
            <a:xfrm>
              <a:off x="156379" y="8346426"/>
              <a:ext cx="4142305" cy="474408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DCFACA-F38A-28F4-0CC3-857980612610}"/>
                </a:ext>
              </a:extLst>
            </p:cNvPr>
            <p:cNvSpPr txBox="1"/>
            <p:nvPr/>
          </p:nvSpPr>
          <p:spPr>
            <a:xfrm rot="3732085">
              <a:off x="3329788" y="9593037"/>
              <a:ext cx="16959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AUDITORY</a:t>
              </a:r>
              <a:endParaRPr lang="en-US" sz="900" b="1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0948C38-9DE2-E1E9-25A6-88B0981B8652}"/>
                </a:ext>
              </a:extLst>
            </p:cNvPr>
            <p:cNvSpPr txBox="1"/>
            <p:nvPr/>
          </p:nvSpPr>
          <p:spPr>
            <a:xfrm>
              <a:off x="2828830" y="8438884"/>
              <a:ext cx="169597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-7.35                 7.35</a:t>
              </a:r>
            </a:p>
          </p:txBody>
        </p:sp>
        <p:pic>
          <p:nvPicPr>
            <p:cNvPr id="45" name="Picture 44" descr="Chart&#10;&#10;Description automatically generated">
              <a:extLst>
                <a:ext uri="{FF2B5EF4-FFF2-40B4-BE49-F238E27FC236}">
                  <a16:creationId xmlns:a16="http://schemas.microsoft.com/office/drawing/2014/main" id="{F898E807-496F-32A3-D931-B0B994D121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838" t="13994" r="4429" b="83566"/>
            <a:stretch/>
          </p:blipFill>
          <p:spPr>
            <a:xfrm>
              <a:off x="3427749" y="8375854"/>
              <a:ext cx="562999" cy="311744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F247F8C-058B-FF9E-1E3C-3741C0C6CCF7}"/>
                </a:ext>
              </a:extLst>
            </p:cNvPr>
            <p:cNvSpPr/>
            <p:nvPr/>
          </p:nvSpPr>
          <p:spPr>
            <a:xfrm flipV="1">
              <a:off x="2452220" y="12875650"/>
              <a:ext cx="419100" cy="2148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06DBA6-068B-600E-868F-2E71EDD3B818}"/>
                </a:ext>
              </a:extLst>
            </p:cNvPr>
            <p:cNvSpPr txBox="1"/>
            <p:nvPr/>
          </p:nvSpPr>
          <p:spPr>
            <a:xfrm rot="20658728">
              <a:off x="866291" y="8385661"/>
              <a:ext cx="16959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tx2">
                      <a:lumMod val="90000"/>
                    </a:schemeClr>
                  </a:solidFill>
                </a:rPr>
                <a:t>DEFAULT MODE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64297A-5D18-AB97-3B0E-D884B3F87B2B}"/>
                </a:ext>
              </a:extLst>
            </p:cNvPr>
            <p:cNvSpPr txBox="1"/>
            <p:nvPr/>
          </p:nvSpPr>
          <p:spPr>
            <a:xfrm rot="18271175">
              <a:off x="-376048" y="9140508"/>
              <a:ext cx="16959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FRONTOPARIETAL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617F252-098E-5E73-3C14-69F6559E9F21}"/>
                </a:ext>
              </a:extLst>
            </p:cNvPr>
            <p:cNvSpPr txBox="1"/>
            <p:nvPr/>
          </p:nvSpPr>
          <p:spPr>
            <a:xfrm rot="16842905">
              <a:off x="-626066" y="10230115"/>
              <a:ext cx="16959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LANGUAGE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198793-8973-57FE-9599-856268D897DC}"/>
                </a:ext>
              </a:extLst>
            </p:cNvPr>
            <p:cNvSpPr txBox="1"/>
            <p:nvPr/>
          </p:nvSpPr>
          <p:spPr>
            <a:xfrm rot="3105555">
              <a:off x="-135281" y="12478634"/>
              <a:ext cx="16959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SENSORIMOTOR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5CB1471-CD79-9D22-457F-0EE8DB0C2EB6}"/>
                </a:ext>
              </a:extLst>
            </p:cNvPr>
            <p:cNvSpPr txBox="1"/>
            <p:nvPr/>
          </p:nvSpPr>
          <p:spPr>
            <a:xfrm rot="581911">
              <a:off x="1042669" y="12978250"/>
              <a:ext cx="16959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DORSAL ATTENTION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10EC070-4898-A52F-6057-BDED072443E4}"/>
                </a:ext>
              </a:extLst>
            </p:cNvPr>
            <p:cNvSpPr txBox="1"/>
            <p:nvPr/>
          </p:nvSpPr>
          <p:spPr>
            <a:xfrm rot="19812350">
              <a:off x="2776574" y="12571553"/>
              <a:ext cx="16959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tx2">
                      <a:lumMod val="90000"/>
                    </a:schemeClr>
                  </a:solidFill>
                </a:rPr>
                <a:t>SALIENCE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6A50FB5A-8DA8-D832-F52F-7BF91D72B976}"/>
                </a:ext>
              </a:extLst>
            </p:cNvPr>
            <p:cNvSpPr txBox="1"/>
            <p:nvPr/>
          </p:nvSpPr>
          <p:spPr>
            <a:xfrm rot="3518469">
              <a:off x="-471789" y="11260286"/>
              <a:ext cx="16959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tx2">
                      <a:lumMod val="90000"/>
                    </a:schemeClr>
                  </a:solidFill>
                </a:rPr>
                <a:t>VISUAL</a:t>
              </a:r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01388A-FA79-0BCB-E258-187AF14DC264}"/>
              </a:ext>
            </a:extLst>
          </p:cNvPr>
          <p:cNvCxnSpPr>
            <a:cxnSpLocks/>
          </p:cNvCxnSpPr>
          <p:nvPr/>
        </p:nvCxnSpPr>
        <p:spPr>
          <a:xfrm>
            <a:off x="4454346" y="1251152"/>
            <a:ext cx="0" cy="114986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C4B363-63F3-C829-AB55-BBD71E3AC688}"/>
              </a:ext>
            </a:extLst>
          </p:cNvPr>
          <p:cNvGrpSpPr/>
          <p:nvPr/>
        </p:nvGrpSpPr>
        <p:grpSpPr>
          <a:xfrm>
            <a:off x="4591877" y="7545143"/>
            <a:ext cx="4634239" cy="5264330"/>
            <a:chOff x="4768847" y="7482072"/>
            <a:chExt cx="4380121" cy="517480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C310769-C39F-9758-5710-1682D1689C72}"/>
                </a:ext>
              </a:extLst>
            </p:cNvPr>
            <p:cNvGrpSpPr/>
            <p:nvPr/>
          </p:nvGrpSpPr>
          <p:grpSpPr>
            <a:xfrm>
              <a:off x="4768847" y="7482072"/>
              <a:ext cx="4380121" cy="5174804"/>
              <a:chOff x="4763331" y="8216483"/>
              <a:chExt cx="4380121" cy="5174804"/>
            </a:xfrm>
          </p:grpSpPr>
          <p:pic>
            <p:nvPicPr>
              <p:cNvPr id="26" name="Picture 25" descr="A close-up of a computer screen&#10;&#10;Description automatically generated">
                <a:extLst>
                  <a:ext uri="{FF2B5EF4-FFF2-40B4-BE49-F238E27FC236}">
                    <a16:creationId xmlns:a16="http://schemas.microsoft.com/office/drawing/2014/main" id="{796E3654-2286-DDB6-1DDE-A35CE1D94E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0072" t="7129" r="13828" b="4045"/>
              <a:stretch/>
            </p:blipFill>
            <p:spPr>
              <a:xfrm>
                <a:off x="4861599" y="8402299"/>
                <a:ext cx="4169763" cy="4745341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0DAFC34-5C44-0879-FACF-F40B57DEC7E6}"/>
                  </a:ext>
                </a:extLst>
              </p:cNvPr>
              <p:cNvSpPr/>
              <p:nvPr/>
            </p:nvSpPr>
            <p:spPr>
              <a:xfrm flipV="1">
                <a:off x="7159050" y="12734921"/>
                <a:ext cx="419100" cy="2148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A7C15A-8788-8431-6116-20CB46C5A5E8}"/>
                  </a:ext>
                </a:extLst>
              </p:cNvPr>
              <p:cNvSpPr txBox="1"/>
              <p:nvPr/>
            </p:nvSpPr>
            <p:spPr>
              <a:xfrm>
                <a:off x="7255585" y="8279513"/>
                <a:ext cx="16959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-6.62                6.62</a:t>
                </a:r>
              </a:p>
            </p:txBody>
          </p:sp>
          <p:pic>
            <p:nvPicPr>
              <p:cNvPr id="16" name="Picture 15" descr="Chart&#10;&#10;Description automatically generated">
                <a:extLst>
                  <a:ext uri="{FF2B5EF4-FFF2-40B4-BE49-F238E27FC236}">
                    <a16:creationId xmlns:a16="http://schemas.microsoft.com/office/drawing/2014/main" id="{699B884D-0B3A-CF9C-7660-638C72F25B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1838" t="13994" r="4429" b="83566"/>
              <a:stretch/>
            </p:blipFill>
            <p:spPr>
              <a:xfrm>
                <a:off x="7839006" y="8216483"/>
                <a:ext cx="562999" cy="311744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BEB17FF-20F8-FC64-8645-1BA0CFC04AF6}"/>
                  </a:ext>
                </a:extLst>
              </p:cNvPr>
              <p:cNvSpPr txBox="1"/>
              <p:nvPr/>
            </p:nvSpPr>
            <p:spPr>
              <a:xfrm rot="3732085">
                <a:off x="8000690" y="9549980"/>
                <a:ext cx="169597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/>
                  <a:t>AUDITORY</a:t>
                </a:r>
                <a:endParaRPr lang="en-US" sz="900" b="1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EB93318-7B18-DB7D-9461-0DE0D92414C9}"/>
                  </a:ext>
                </a:extLst>
              </p:cNvPr>
              <p:cNvSpPr txBox="1"/>
              <p:nvPr/>
            </p:nvSpPr>
            <p:spPr>
              <a:xfrm rot="20493491">
                <a:off x="5490058" y="8342604"/>
                <a:ext cx="169597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/>
                  <a:t>DEFAULT MODE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1F77F1E-5E07-9480-206B-DC5F259D05D2}"/>
                  </a:ext>
                </a:extLst>
              </p:cNvPr>
              <p:cNvSpPr txBox="1"/>
              <p:nvPr/>
            </p:nvSpPr>
            <p:spPr>
              <a:xfrm rot="18271175">
                <a:off x="4273083" y="9097451"/>
                <a:ext cx="169597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2">
                        <a:lumMod val="90000"/>
                      </a:schemeClr>
                    </a:solidFill>
                  </a:rPr>
                  <a:t>FRONTOPARIETAL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06B7BDB-53D6-2082-B67F-80811A11B390}"/>
                  </a:ext>
                </a:extLst>
              </p:cNvPr>
              <p:cNvSpPr txBox="1"/>
              <p:nvPr/>
            </p:nvSpPr>
            <p:spPr>
              <a:xfrm rot="16842905">
                <a:off x="4023065" y="10187058"/>
                <a:ext cx="169597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2">
                        <a:lumMod val="90000"/>
                      </a:schemeClr>
                    </a:solidFill>
                  </a:rPr>
                  <a:t>LANGUAGE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BC101B8-5C52-1683-AB7B-DE5AFC81EC0E}"/>
                  </a:ext>
                </a:extLst>
              </p:cNvPr>
              <p:cNvSpPr txBox="1"/>
              <p:nvPr/>
            </p:nvSpPr>
            <p:spPr>
              <a:xfrm rot="3105555">
                <a:off x="4535621" y="12435577"/>
                <a:ext cx="169597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/>
                  <a:t>SENSORIMOTOR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F54EC28-430E-C21E-C84A-0DA8AC541D67}"/>
                  </a:ext>
                </a:extLst>
              </p:cNvPr>
              <p:cNvSpPr txBox="1"/>
              <p:nvPr/>
            </p:nvSpPr>
            <p:spPr>
              <a:xfrm rot="581911">
                <a:off x="5701227" y="13001182"/>
                <a:ext cx="169597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2">
                        <a:lumMod val="90000"/>
                      </a:schemeClr>
                    </a:solidFill>
                  </a:rPr>
                  <a:t>DORSAL ATTENTION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CAACF88-B7B2-2F6A-AB9D-EAC3D7F4FCF8}"/>
                  </a:ext>
                </a:extLst>
              </p:cNvPr>
              <p:cNvSpPr txBox="1"/>
              <p:nvPr/>
            </p:nvSpPr>
            <p:spPr>
              <a:xfrm rot="19812350">
                <a:off x="7447476" y="12528496"/>
                <a:ext cx="169597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b="1" dirty="0"/>
                  <a:t>SALIENCE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248235-D38E-C967-D1B4-ED3F9DD695A5}"/>
                </a:ext>
              </a:extLst>
            </p:cNvPr>
            <p:cNvSpPr txBox="1"/>
            <p:nvPr/>
          </p:nvSpPr>
          <p:spPr>
            <a:xfrm rot="3518469">
              <a:off x="4171860" y="10593830"/>
              <a:ext cx="16959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tx2">
                      <a:lumMod val="90000"/>
                    </a:schemeClr>
                  </a:solidFill>
                </a:rPr>
                <a:t>VISUAL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9AC695F-1116-1EBE-31A1-7BA2898BD04E}"/>
              </a:ext>
            </a:extLst>
          </p:cNvPr>
          <p:cNvGrpSpPr/>
          <p:nvPr/>
        </p:nvGrpSpPr>
        <p:grpSpPr>
          <a:xfrm>
            <a:off x="-514952" y="7419656"/>
            <a:ext cx="5160678" cy="5389817"/>
            <a:chOff x="-159187" y="7815731"/>
            <a:chExt cx="4898447" cy="503271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FA3271-5714-BB34-9DC7-F262C1728F59}"/>
                </a:ext>
              </a:extLst>
            </p:cNvPr>
            <p:cNvGrpSpPr/>
            <p:nvPr/>
          </p:nvGrpSpPr>
          <p:grpSpPr>
            <a:xfrm>
              <a:off x="-159187" y="7815731"/>
              <a:ext cx="4898447" cy="5032717"/>
              <a:chOff x="4444978" y="1832322"/>
              <a:chExt cx="4898447" cy="5032717"/>
            </a:xfrm>
          </p:grpSpPr>
          <p:pic>
            <p:nvPicPr>
              <p:cNvPr id="88" name="Picture 87" descr="Diagram&#10;&#10;Description automatically generated">
                <a:extLst>
                  <a:ext uri="{FF2B5EF4-FFF2-40B4-BE49-F238E27FC236}">
                    <a16:creationId xmlns:a16="http://schemas.microsoft.com/office/drawing/2014/main" id="{ADF699C0-5006-D947-766C-2AC4B437B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2612" t="13573" r="13818" b="4271"/>
              <a:stretch/>
            </p:blipFill>
            <p:spPr>
              <a:xfrm>
                <a:off x="4444978" y="2178569"/>
                <a:ext cx="4534897" cy="4560412"/>
              </a:xfrm>
              <a:prstGeom prst="rect">
                <a:avLst/>
              </a:prstGeom>
            </p:spPr>
          </p:pic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FB5AE5B-CDE3-1629-42AA-BAD6CBFE0633}"/>
                  </a:ext>
                </a:extLst>
              </p:cNvPr>
              <p:cNvSpPr/>
              <p:nvPr/>
            </p:nvSpPr>
            <p:spPr>
              <a:xfrm flipV="1">
                <a:off x="6941375" y="6360384"/>
                <a:ext cx="419100" cy="2148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FC88664-E232-369E-1D55-DEC133B99459}"/>
                  </a:ext>
                </a:extLst>
              </p:cNvPr>
              <p:cNvSpPr txBox="1"/>
              <p:nvPr/>
            </p:nvSpPr>
            <p:spPr>
              <a:xfrm>
                <a:off x="6233403" y="1832322"/>
                <a:ext cx="16959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Auditory Network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E8791436-689B-C164-E191-A5D657B8DAAD}"/>
                  </a:ext>
                </a:extLst>
              </p:cNvPr>
              <p:cNvSpPr txBox="1"/>
              <p:nvPr/>
            </p:nvSpPr>
            <p:spPr>
              <a:xfrm>
                <a:off x="7647449" y="1980950"/>
                <a:ext cx="16959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-7.11                7.11</a:t>
                </a:r>
              </a:p>
            </p:txBody>
          </p:sp>
          <p:pic>
            <p:nvPicPr>
              <p:cNvPr id="96" name="Picture 95" descr="Chart&#10;&#10;Description automatically generated">
                <a:extLst>
                  <a:ext uri="{FF2B5EF4-FFF2-40B4-BE49-F238E27FC236}">
                    <a16:creationId xmlns:a16="http://schemas.microsoft.com/office/drawing/2014/main" id="{D448D2F0-440B-353E-5B45-16FDF70228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1838" t="13994" r="4429" b="83566"/>
              <a:stretch/>
            </p:blipFill>
            <p:spPr>
              <a:xfrm>
                <a:off x="8230869" y="1917920"/>
                <a:ext cx="562999" cy="311744"/>
              </a:xfrm>
              <a:prstGeom prst="rect">
                <a:avLst/>
              </a:prstGeom>
            </p:spPr>
          </p:pic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8975A70A-4AA8-36F3-CE8F-A3071EEA421D}"/>
                  </a:ext>
                </a:extLst>
              </p:cNvPr>
              <p:cNvSpPr txBox="1"/>
              <p:nvPr/>
            </p:nvSpPr>
            <p:spPr>
              <a:xfrm>
                <a:off x="6302937" y="6557262"/>
                <a:ext cx="16959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Reward Network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CCA9763-B9CF-A3B6-62CC-5BCDCD212EA0}"/>
                </a:ext>
              </a:extLst>
            </p:cNvPr>
            <p:cNvSpPr/>
            <p:nvPr/>
          </p:nvSpPr>
          <p:spPr>
            <a:xfrm rot="21274477">
              <a:off x="-117986" y="10444485"/>
              <a:ext cx="640450" cy="2593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A1026E3-BC0D-7D1D-3824-01A80A6E6A9E}"/>
              </a:ext>
            </a:extLst>
          </p:cNvPr>
          <p:cNvGrpSpPr/>
          <p:nvPr/>
        </p:nvGrpSpPr>
        <p:grpSpPr>
          <a:xfrm>
            <a:off x="-439944" y="1310786"/>
            <a:ext cx="5053005" cy="5241972"/>
            <a:chOff x="2216187" y="1062178"/>
            <a:chExt cx="4941559" cy="506426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7CC0E28-FA63-26CA-BDE6-0F20944D6AD0}"/>
                </a:ext>
              </a:extLst>
            </p:cNvPr>
            <p:cNvGrpSpPr/>
            <p:nvPr/>
          </p:nvGrpSpPr>
          <p:grpSpPr>
            <a:xfrm>
              <a:off x="2288296" y="1062178"/>
              <a:ext cx="4869450" cy="5064261"/>
              <a:chOff x="98958" y="1382600"/>
              <a:chExt cx="4869450" cy="5064261"/>
            </a:xfrm>
          </p:grpSpPr>
          <p:pic>
            <p:nvPicPr>
              <p:cNvPr id="86" name="Picture 85" descr="Diagram&#10;&#10;Description automatically generated">
                <a:extLst>
                  <a:ext uri="{FF2B5EF4-FFF2-40B4-BE49-F238E27FC236}">
                    <a16:creationId xmlns:a16="http://schemas.microsoft.com/office/drawing/2014/main" id="{5BA114F2-EF91-8B93-1728-31ACDCE10C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5256" t="11829" r="14407" b="5227"/>
              <a:stretch/>
            </p:blipFill>
            <p:spPr>
              <a:xfrm>
                <a:off x="98958" y="1589148"/>
                <a:ext cx="4430225" cy="4754761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F5F6604-39A4-3313-456B-0149B8E97566}"/>
                  </a:ext>
                </a:extLst>
              </p:cNvPr>
              <p:cNvSpPr txBox="1"/>
              <p:nvPr/>
            </p:nvSpPr>
            <p:spPr>
              <a:xfrm>
                <a:off x="1665161" y="1382600"/>
                <a:ext cx="16959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Auditory Network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6529072E-CD06-752B-58B2-DA2FAE947967}"/>
                  </a:ext>
                </a:extLst>
              </p:cNvPr>
              <p:cNvSpPr txBox="1"/>
              <p:nvPr/>
            </p:nvSpPr>
            <p:spPr>
              <a:xfrm>
                <a:off x="3272432" y="1513745"/>
                <a:ext cx="169597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-7.15                 7.15</a:t>
                </a:r>
              </a:p>
            </p:txBody>
          </p:sp>
          <p:pic>
            <p:nvPicPr>
              <p:cNvPr id="99" name="Picture 98" descr="Chart&#10;&#10;Description automatically generated">
                <a:extLst>
                  <a:ext uri="{FF2B5EF4-FFF2-40B4-BE49-F238E27FC236}">
                    <a16:creationId xmlns:a16="http://schemas.microsoft.com/office/drawing/2014/main" id="{99F181BD-F69A-7DD8-E50C-BF90B1D802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91838" t="13994" r="4429" b="83566"/>
              <a:stretch/>
            </p:blipFill>
            <p:spPr>
              <a:xfrm>
                <a:off x="3871351" y="1450715"/>
                <a:ext cx="562999" cy="311744"/>
              </a:xfrm>
              <a:prstGeom prst="rect">
                <a:avLst/>
              </a:prstGeom>
            </p:spPr>
          </p:pic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B72E7993-B006-37A0-4D5E-FC06D848F3E3}"/>
                  </a:ext>
                </a:extLst>
              </p:cNvPr>
              <p:cNvSpPr/>
              <p:nvPr/>
            </p:nvSpPr>
            <p:spPr>
              <a:xfrm flipV="1">
                <a:off x="2437875" y="6016222"/>
                <a:ext cx="419100" cy="21485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9EE0F53D-82AA-561D-7CD4-54C815AAAB44}"/>
                  </a:ext>
                </a:extLst>
              </p:cNvPr>
              <p:cNvSpPr txBox="1"/>
              <p:nvPr/>
            </p:nvSpPr>
            <p:spPr>
              <a:xfrm>
                <a:off x="1665195" y="6139084"/>
                <a:ext cx="16959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Reward Network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E83370F-A4BC-7FCE-4994-92DC2A49EB63}"/>
                </a:ext>
              </a:extLst>
            </p:cNvPr>
            <p:cNvSpPr/>
            <p:nvPr/>
          </p:nvSpPr>
          <p:spPr>
            <a:xfrm rot="21274477">
              <a:off x="2216187" y="3612912"/>
              <a:ext cx="569074" cy="3483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1877749-F152-162B-70F6-4F3AFE39A16D}"/>
              </a:ext>
            </a:extLst>
          </p:cNvPr>
          <p:cNvSpPr txBox="1"/>
          <p:nvPr/>
        </p:nvSpPr>
        <p:spPr>
          <a:xfrm>
            <a:off x="109970" y="1164914"/>
            <a:ext cx="641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5B9277-913B-23F6-A2CB-40995B885346}"/>
              </a:ext>
            </a:extLst>
          </p:cNvPr>
          <p:cNvSpPr txBox="1"/>
          <p:nvPr/>
        </p:nvSpPr>
        <p:spPr>
          <a:xfrm>
            <a:off x="4655025" y="1199575"/>
            <a:ext cx="641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453758-3795-1E64-C910-5BE77801B348}"/>
              </a:ext>
            </a:extLst>
          </p:cNvPr>
          <p:cNvSpPr txBox="1"/>
          <p:nvPr/>
        </p:nvSpPr>
        <p:spPr>
          <a:xfrm>
            <a:off x="-167577" y="6634111"/>
            <a:ext cx="9479152" cy="640080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spAutoFit/>
          </a:bodyPr>
          <a:lstStyle/>
          <a:p>
            <a:pPr algn="ctr"/>
            <a:r>
              <a:rPr lang="en-US" sz="2400" b="1" dirty="0"/>
              <a:t>ROI-to-ROI Connectivity for Vocal &gt; </a:t>
            </a:r>
            <a:r>
              <a:rPr lang="en-US" sz="2400" b="1" dirty="0" err="1"/>
              <a:t>Nonvocal</a:t>
            </a:r>
            <a:r>
              <a:rPr lang="en-US" sz="2400" b="1" dirty="0"/>
              <a:t> (OS Music)</a:t>
            </a:r>
            <a:endParaRPr lang="en-US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B1A7EE-E3EC-7C75-0BCF-06A728FBA351}"/>
              </a:ext>
            </a:extLst>
          </p:cNvPr>
          <p:cNvSpPr txBox="1"/>
          <p:nvPr/>
        </p:nvSpPr>
        <p:spPr>
          <a:xfrm>
            <a:off x="116434" y="7318590"/>
            <a:ext cx="641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7E04C0-2B74-48A2-66F9-B6A0D3E5191B}"/>
              </a:ext>
            </a:extLst>
          </p:cNvPr>
          <p:cNvSpPr txBox="1"/>
          <p:nvPr/>
        </p:nvSpPr>
        <p:spPr>
          <a:xfrm>
            <a:off x="4661489" y="7353251"/>
            <a:ext cx="6417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85797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C78486D-5271-87C7-BF94-6A360DB510C1}"/>
              </a:ext>
            </a:extLst>
          </p:cNvPr>
          <p:cNvGrpSpPr/>
          <p:nvPr/>
        </p:nvGrpSpPr>
        <p:grpSpPr>
          <a:xfrm>
            <a:off x="4551039" y="8310037"/>
            <a:ext cx="4607831" cy="4933220"/>
            <a:chOff x="4450644" y="8260373"/>
            <a:chExt cx="4607831" cy="4933220"/>
          </a:xfrm>
        </p:grpSpPr>
        <p:pic>
          <p:nvPicPr>
            <p:cNvPr id="3" name="Picture 2" descr="A close-up of a computer screen&#10;&#10;Description automatically generated">
              <a:extLst>
                <a:ext uri="{FF2B5EF4-FFF2-40B4-BE49-F238E27FC236}">
                  <a16:creationId xmlns:a16="http://schemas.microsoft.com/office/drawing/2014/main" id="{76A1D93E-8538-E0B5-64CC-C02ECFE105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792" t="6787" r="13716" b="4796"/>
            <a:stretch/>
          </p:blipFill>
          <p:spPr>
            <a:xfrm>
              <a:off x="4822971" y="8334646"/>
              <a:ext cx="4093846" cy="475314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BEF2524-46DD-BC9B-44E6-9F521667B6EF}"/>
                </a:ext>
              </a:extLst>
            </p:cNvPr>
            <p:cNvSpPr/>
            <p:nvPr/>
          </p:nvSpPr>
          <p:spPr>
            <a:xfrm flipV="1">
              <a:off x="7024707" y="12881122"/>
              <a:ext cx="419100" cy="162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2BC5D55-19BA-73FF-4633-F177B3ABBC76}"/>
                </a:ext>
              </a:extLst>
            </p:cNvPr>
            <p:cNvSpPr txBox="1"/>
            <p:nvPr/>
          </p:nvSpPr>
          <p:spPr>
            <a:xfrm rot="3732085">
              <a:off x="7942926" y="9562093"/>
              <a:ext cx="16959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AUDITORY</a:t>
              </a:r>
              <a:endParaRPr lang="en-US" sz="9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5F3707-BFF0-C34A-B7F4-7262B02DE8DD}"/>
                </a:ext>
              </a:extLst>
            </p:cNvPr>
            <p:cNvSpPr txBox="1"/>
            <p:nvPr/>
          </p:nvSpPr>
          <p:spPr>
            <a:xfrm rot="20658728">
              <a:off x="5421373" y="8260373"/>
              <a:ext cx="16959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DEFAULT MODE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F5E476-F6AF-D183-A13B-89557B214320}"/>
                </a:ext>
              </a:extLst>
            </p:cNvPr>
            <p:cNvSpPr txBox="1"/>
            <p:nvPr/>
          </p:nvSpPr>
          <p:spPr>
            <a:xfrm rot="18521539">
              <a:off x="4193548" y="9015220"/>
              <a:ext cx="16959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FRONTOPARIETAL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722EEBE-B0CC-598B-4228-3B8532EF8D13}"/>
                </a:ext>
              </a:extLst>
            </p:cNvPr>
            <p:cNvSpPr txBox="1"/>
            <p:nvPr/>
          </p:nvSpPr>
          <p:spPr>
            <a:xfrm rot="16842905">
              <a:off x="3959859" y="10181027"/>
              <a:ext cx="16959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LANGUAGE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38A90E4-13CD-760B-1C31-5582DCBFBDF9}"/>
                </a:ext>
              </a:extLst>
            </p:cNvPr>
            <p:cNvSpPr txBox="1"/>
            <p:nvPr/>
          </p:nvSpPr>
          <p:spPr>
            <a:xfrm rot="4008755">
              <a:off x="4057567" y="11191606"/>
              <a:ext cx="16959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VISUAL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158B8A-8BB6-C49F-AC37-6882CFA2D854}"/>
                </a:ext>
              </a:extLst>
            </p:cNvPr>
            <p:cNvSpPr txBox="1"/>
            <p:nvPr/>
          </p:nvSpPr>
          <p:spPr>
            <a:xfrm rot="2635255">
              <a:off x="4450644" y="12415032"/>
              <a:ext cx="16959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SENSORIMOTOR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2FE6FE-6E08-1E00-72B2-C1C6063F215D}"/>
                </a:ext>
              </a:extLst>
            </p:cNvPr>
            <p:cNvSpPr txBox="1"/>
            <p:nvPr/>
          </p:nvSpPr>
          <p:spPr>
            <a:xfrm rot="818341">
              <a:off x="5628594" y="12978149"/>
              <a:ext cx="16959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/>
                <a:t>DORSAL ATTENTION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D2CC3C-97EE-B038-D9C3-620EC14171A4}"/>
                </a:ext>
              </a:extLst>
            </p:cNvPr>
            <p:cNvSpPr txBox="1"/>
            <p:nvPr/>
          </p:nvSpPr>
          <p:spPr>
            <a:xfrm rot="19812350">
              <a:off x="7362499" y="12502506"/>
              <a:ext cx="169597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SALIENCE</a:t>
              </a:r>
            </a:p>
          </p:txBody>
        </p:sp>
      </p:grpSp>
      <p:pic>
        <p:nvPicPr>
          <p:cNvPr id="4" name="Picture 3" descr="A colorful circular object with text&#10;&#10;Description automatically generated with medium confidence">
            <a:extLst>
              <a:ext uri="{FF2B5EF4-FFF2-40B4-BE49-F238E27FC236}">
                <a16:creationId xmlns:a16="http://schemas.microsoft.com/office/drawing/2014/main" id="{8CDBA370-93AD-28D7-11AB-D55D1D423D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15" t="6434" r="13420" b="3722"/>
          <a:stretch/>
        </p:blipFill>
        <p:spPr>
          <a:xfrm>
            <a:off x="142034" y="8374699"/>
            <a:ext cx="4142301" cy="47349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EBEFBA-05CF-9A07-1C33-30DF86FA4ADF}"/>
              </a:ext>
            </a:extLst>
          </p:cNvPr>
          <p:cNvSpPr txBox="1"/>
          <p:nvPr/>
        </p:nvSpPr>
        <p:spPr>
          <a:xfrm>
            <a:off x="2807947" y="8320003"/>
            <a:ext cx="1695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-25.23                 25.23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9315453-B1A0-BA84-8E6D-FABFAC7ACF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838" t="13994" r="4429" b="83566"/>
          <a:stretch/>
        </p:blipFill>
        <p:spPr>
          <a:xfrm>
            <a:off x="3395951" y="8247342"/>
            <a:ext cx="562999" cy="3117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46D18B-9BB4-B429-1644-0031FF17D34C}"/>
              </a:ext>
            </a:extLst>
          </p:cNvPr>
          <p:cNvSpPr/>
          <p:nvPr/>
        </p:nvSpPr>
        <p:spPr>
          <a:xfrm flipV="1">
            <a:off x="2450060" y="12904620"/>
            <a:ext cx="419100" cy="162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5FB57-3960-A8A1-097C-0770B4282E07}"/>
              </a:ext>
            </a:extLst>
          </p:cNvPr>
          <p:cNvSpPr txBox="1"/>
          <p:nvPr/>
        </p:nvSpPr>
        <p:spPr>
          <a:xfrm>
            <a:off x="7469924" y="8346549"/>
            <a:ext cx="1695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-24.00                 24.00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653C4E6-36E4-5E01-9A19-7536DA59BE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838" t="13994" r="4429" b="83566"/>
          <a:stretch/>
        </p:blipFill>
        <p:spPr>
          <a:xfrm>
            <a:off x="8071180" y="8279459"/>
            <a:ext cx="562999" cy="3117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EF476C-1B90-DA4D-AA04-9EA917F2FB3D}"/>
              </a:ext>
            </a:extLst>
          </p:cNvPr>
          <p:cNvSpPr txBox="1"/>
          <p:nvPr/>
        </p:nvSpPr>
        <p:spPr>
          <a:xfrm>
            <a:off x="4720416" y="7783991"/>
            <a:ext cx="43816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D    </a:t>
            </a:r>
            <a:r>
              <a:rPr lang="en-US" sz="2200" b="1" dirty="0" err="1"/>
              <a:t>Nonvocal</a:t>
            </a:r>
            <a:r>
              <a:rPr lang="en-US" sz="2200" b="1" dirty="0"/>
              <a:t> Main Effect</a:t>
            </a:r>
            <a:endParaRPr lang="en-US" sz="2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9E3AD0-F0D0-CF76-3F2A-3AE34CAE5849}"/>
              </a:ext>
            </a:extLst>
          </p:cNvPr>
          <p:cNvSpPr txBox="1"/>
          <p:nvPr/>
        </p:nvSpPr>
        <p:spPr>
          <a:xfrm>
            <a:off x="41925" y="7764196"/>
            <a:ext cx="34223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C    Vocal Main Effect</a:t>
            </a:r>
            <a:endParaRPr lang="en-US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5B34A0-7B6B-AC01-915A-4E503CE462D2}"/>
              </a:ext>
            </a:extLst>
          </p:cNvPr>
          <p:cNvSpPr txBox="1"/>
          <p:nvPr/>
        </p:nvSpPr>
        <p:spPr>
          <a:xfrm rot="3732085">
            <a:off x="3300792" y="9566857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AUDITORY</a:t>
            </a:r>
            <a:endParaRPr lang="en-US" sz="9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FEB21-E1D2-710D-8CFF-8308E58BC3E4}"/>
              </a:ext>
            </a:extLst>
          </p:cNvPr>
          <p:cNvSpPr txBox="1"/>
          <p:nvPr/>
        </p:nvSpPr>
        <p:spPr>
          <a:xfrm rot="20500330">
            <a:off x="820966" y="8294165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DEFAULT MODE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6F90FA-AAE6-8AA7-C000-21781D43360A}"/>
              </a:ext>
            </a:extLst>
          </p:cNvPr>
          <p:cNvSpPr txBox="1"/>
          <p:nvPr/>
        </p:nvSpPr>
        <p:spPr>
          <a:xfrm rot="18436192">
            <a:off x="-405044" y="9049012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FRONTOPARIETAL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01F869-7D65-EA70-98E0-364C9656A4D4}"/>
              </a:ext>
            </a:extLst>
          </p:cNvPr>
          <p:cNvSpPr txBox="1"/>
          <p:nvPr/>
        </p:nvSpPr>
        <p:spPr>
          <a:xfrm rot="16842905">
            <a:off x="-638733" y="10171277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LANGUAGE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304A2E-0897-6659-EC65-886C84D1B088}"/>
              </a:ext>
            </a:extLst>
          </p:cNvPr>
          <p:cNvSpPr txBox="1"/>
          <p:nvPr/>
        </p:nvSpPr>
        <p:spPr>
          <a:xfrm rot="4008755">
            <a:off x="-541025" y="11181856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VISUAL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4CE015-AD3F-B0FF-8D46-582CC108AA41}"/>
              </a:ext>
            </a:extLst>
          </p:cNvPr>
          <p:cNvSpPr txBox="1"/>
          <p:nvPr/>
        </p:nvSpPr>
        <p:spPr>
          <a:xfrm rot="2635255">
            <a:off x="-147948" y="12390768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SENSORIMOTOR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B8870D-8F03-634D-F4F2-12322D6183D0}"/>
              </a:ext>
            </a:extLst>
          </p:cNvPr>
          <p:cNvSpPr txBox="1"/>
          <p:nvPr/>
        </p:nvSpPr>
        <p:spPr>
          <a:xfrm rot="818341">
            <a:off x="1030002" y="12953885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DORSAL ATTENTION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DBAF02-940B-5588-AFCE-A736601ECD21}"/>
              </a:ext>
            </a:extLst>
          </p:cNvPr>
          <p:cNvSpPr txBox="1"/>
          <p:nvPr/>
        </p:nvSpPr>
        <p:spPr>
          <a:xfrm rot="19812350">
            <a:off x="2763907" y="12463728"/>
            <a:ext cx="16959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SALIENCE</a:t>
            </a:r>
          </a:p>
        </p:txBody>
      </p:sp>
      <p:pic>
        <p:nvPicPr>
          <p:cNvPr id="30" name="Picture 2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9B92163-9BB4-6714-5FB1-4589CC0B2EF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66" t="12668" r="16245" b="5688"/>
          <a:stretch/>
        </p:blipFill>
        <p:spPr>
          <a:xfrm>
            <a:off x="4598555" y="1979694"/>
            <a:ext cx="4575426" cy="4597330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C4B9F54B-1FE2-3D59-0489-9483197F20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775" t="11962" r="15847" b="6635"/>
          <a:stretch/>
        </p:blipFill>
        <p:spPr>
          <a:xfrm>
            <a:off x="26555" y="1947035"/>
            <a:ext cx="4615076" cy="45596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74E6166-3A31-5D7F-CD7D-C54424646111}"/>
              </a:ext>
            </a:extLst>
          </p:cNvPr>
          <p:cNvSpPr txBox="1"/>
          <p:nvPr/>
        </p:nvSpPr>
        <p:spPr>
          <a:xfrm>
            <a:off x="1835333" y="1703945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Auditory Network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E41A2E-0A19-D4C1-EE1C-FC2969E2347E}"/>
              </a:ext>
            </a:extLst>
          </p:cNvPr>
          <p:cNvSpPr txBox="1"/>
          <p:nvPr/>
        </p:nvSpPr>
        <p:spPr>
          <a:xfrm>
            <a:off x="1835333" y="6521622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Reward Network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555254-E099-648A-0E56-38CC14AD7067}"/>
              </a:ext>
            </a:extLst>
          </p:cNvPr>
          <p:cNvSpPr/>
          <p:nvPr/>
        </p:nvSpPr>
        <p:spPr>
          <a:xfrm flipV="1">
            <a:off x="2492944" y="6265605"/>
            <a:ext cx="419100" cy="162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AA2C08-287F-06AC-0378-913D07E7CFFA}"/>
              </a:ext>
            </a:extLst>
          </p:cNvPr>
          <p:cNvSpPr txBox="1"/>
          <p:nvPr/>
        </p:nvSpPr>
        <p:spPr>
          <a:xfrm>
            <a:off x="4684705" y="1924924"/>
            <a:ext cx="1695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-22.47                 22.47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B59C49-1AD9-8E43-3798-ACE71F0A0669}"/>
              </a:ext>
            </a:extLst>
          </p:cNvPr>
          <p:cNvSpPr txBox="1"/>
          <p:nvPr/>
        </p:nvSpPr>
        <p:spPr>
          <a:xfrm>
            <a:off x="6447553" y="1718440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Auditory Network</a:t>
            </a:r>
          </a:p>
        </p:txBody>
      </p:sp>
      <p:pic>
        <p:nvPicPr>
          <p:cNvPr id="37" name="Picture 36" descr="Chart&#10;&#10;Description automatically generated">
            <a:extLst>
              <a:ext uri="{FF2B5EF4-FFF2-40B4-BE49-F238E27FC236}">
                <a16:creationId xmlns:a16="http://schemas.microsoft.com/office/drawing/2014/main" id="{D4E01E2D-6EF7-B7A5-7D4F-B85EE22E25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838" t="13994" r="4429" b="83566"/>
          <a:stretch/>
        </p:blipFill>
        <p:spPr>
          <a:xfrm>
            <a:off x="5285961" y="1857834"/>
            <a:ext cx="562999" cy="31174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28398BF6-7481-10D0-5571-5291B4C58E7A}"/>
              </a:ext>
            </a:extLst>
          </p:cNvPr>
          <p:cNvSpPr/>
          <p:nvPr/>
        </p:nvSpPr>
        <p:spPr>
          <a:xfrm flipV="1">
            <a:off x="7067591" y="6242107"/>
            <a:ext cx="419100" cy="162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4E41F9-711F-9123-7A49-7CAF6060F906}"/>
              </a:ext>
            </a:extLst>
          </p:cNvPr>
          <p:cNvSpPr txBox="1"/>
          <p:nvPr/>
        </p:nvSpPr>
        <p:spPr>
          <a:xfrm>
            <a:off x="4725174" y="1248901"/>
            <a:ext cx="43816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B   Nonvocal Main Effect</a:t>
            </a:r>
            <a:endParaRPr lang="en-US" sz="2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3A6B83-9DE4-8797-E0D7-BC64E05DED16}"/>
              </a:ext>
            </a:extLst>
          </p:cNvPr>
          <p:cNvSpPr txBox="1"/>
          <p:nvPr/>
        </p:nvSpPr>
        <p:spPr>
          <a:xfrm>
            <a:off x="42884" y="1233631"/>
            <a:ext cx="34223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A    Vocal Main Effect</a:t>
            </a:r>
            <a:endParaRPr lang="en-US" sz="2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27ECF7-3A8A-1684-C1FD-1F3CA0762B97}"/>
              </a:ext>
            </a:extLst>
          </p:cNvPr>
          <p:cNvSpPr txBox="1"/>
          <p:nvPr/>
        </p:nvSpPr>
        <p:spPr>
          <a:xfrm>
            <a:off x="6446995" y="6544027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Reward Network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7886A83-C608-ACEF-4BD2-3E5381AB38AF}"/>
              </a:ext>
            </a:extLst>
          </p:cNvPr>
          <p:cNvCxnSpPr>
            <a:cxnSpLocks/>
          </p:cNvCxnSpPr>
          <p:nvPr/>
        </p:nvCxnSpPr>
        <p:spPr>
          <a:xfrm>
            <a:off x="4592962" y="1209568"/>
            <a:ext cx="0" cy="1220480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itle 1">
            <a:extLst>
              <a:ext uri="{FF2B5EF4-FFF2-40B4-BE49-F238E27FC236}">
                <a16:creationId xmlns:a16="http://schemas.microsoft.com/office/drawing/2014/main" id="{19173A58-499F-FF9D-E5DF-FBD1465E9709}"/>
              </a:ext>
            </a:extLst>
          </p:cNvPr>
          <p:cNvSpPr txBox="1">
            <a:spLocks/>
          </p:cNvSpPr>
          <p:nvPr/>
        </p:nvSpPr>
        <p:spPr>
          <a:xfrm>
            <a:off x="0" y="6851437"/>
            <a:ext cx="9144000" cy="961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ROI-to-ROI Connectivity Main Effects Within and Between </a:t>
            </a:r>
          </a:p>
          <a:p>
            <a:r>
              <a:rPr lang="en-US" sz="2400" b="1" dirty="0"/>
              <a:t>CONN Default Atlas Networks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26E2B52C-CA40-EB9E-B067-7FFBD3C2BDBE}"/>
              </a:ext>
            </a:extLst>
          </p:cNvPr>
          <p:cNvSpPr txBox="1">
            <a:spLocks/>
          </p:cNvSpPr>
          <p:nvPr/>
        </p:nvSpPr>
        <p:spPr>
          <a:xfrm>
            <a:off x="-27660" y="455118"/>
            <a:ext cx="9144000" cy="608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ROI-to-ROI Connectivity Main Effects Within and Between </a:t>
            </a:r>
          </a:p>
          <a:p>
            <a:r>
              <a:rPr lang="en-US" sz="2400" b="1" dirty="0"/>
              <a:t>Auditory and Reward Networks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8E97A8-3411-C511-B5CF-2157CC9533B9}"/>
              </a:ext>
            </a:extLst>
          </p:cNvPr>
          <p:cNvSpPr txBox="1"/>
          <p:nvPr/>
        </p:nvSpPr>
        <p:spPr>
          <a:xfrm>
            <a:off x="-30189" y="1917592"/>
            <a:ext cx="1695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-28.40                 28.40</a:t>
            </a:r>
          </a:p>
        </p:txBody>
      </p:sp>
      <p:pic>
        <p:nvPicPr>
          <p:cNvPr id="50" name="Picture 49" descr="Chart&#10;&#10;Description automatically generated">
            <a:extLst>
              <a:ext uri="{FF2B5EF4-FFF2-40B4-BE49-F238E27FC236}">
                <a16:creationId xmlns:a16="http://schemas.microsoft.com/office/drawing/2014/main" id="{20D2FDBF-442B-FD0E-CA80-8A1787567B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838" t="13994" r="4429" b="83566"/>
          <a:stretch/>
        </p:blipFill>
        <p:spPr>
          <a:xfrm>
            <a:off x="557815" y="1844931"/>
            <a:ext cx="562999" cy="31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8582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Diagram&#10;&#10;Description automatically generated">
            <a:extLst>
              <a:ext uri="{FF2B5EF4-FFF2-40B4-BE49-F238E27FC236}">
                <a16:creationId xmlns:a16="http://schemas.microsoft.com/office/drawing/2014/main" id="{417E7404-E740-823E-F469-340917C6E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56" t="11829" r="14407" b="5227"/>
          <a:stretch/>
        </p:blipFill>
        <p:spPr>
          <a:xfrm>
            <a:off x="69757" y="1699631"/>
            <a:ext cx="4368236" cy="4688231"/>
          </a:xfrm>
          <a:prstGeom prst="rect">
            <a:avLst/>
          </a:prstGeom>
        </p:spPr>
      </p:pic>
      <p:pic>
        <p:nvPicPr>
          <p:cNvPr id="43" name="Picture 4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F3D2376-620D-815A-32C5-C65AD7F2F2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66" t="12668" r="16245" b="5688"/>
          <a:stretch/>
        </p:blipFill>
        <p:spPr>
          <a:xfrm>
            <a:off x="4572000" y="7311889"/>
            <a:ext cx="4575426" cy="45973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DFB1E08-2A1C-E80E-728B-113530209B01}"/>
              </a:ext>
            </a:extLst>
          </p:cNvPr>
          <p:cNvSpPr txBox="1">
            <a:spLocks/>
          </p:cNvSpPr>
          <p:nvPr/>
        </p:nvSpPr>
        <p:spPr>
          <a:xfrm>
            <a:off x="0" y="11185"/>
            <a:ext cx="9144000" cy="608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ROI-to-ROI Connectivity in Auditory and Reward Networks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A8B3B85E-121D-CC54-F5DA-6D2FACE58F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612" t="13573" r="13818" b="4271"/>
          <a:stretch/>
        </p:blipFill>
        <p:spPr>
          <a:xfrm>
            <a:off x="4582991" y="1712597"/>
            <a:ext cx="4534897" cy="45604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FF23D-441D-5499-DC63-0E9BF45FC5C6}"/>
              </a:ext>
            </a:extLst>
          </p:cNvPr>
          <p:cNvSpPr txBox="1"/>
          <p:nvPr/>
        </p:nvSpPr>
        <p:spPr>
          <a:xfrm>
            <a:off x="4610101" y="534811"/>
            <a:ext cx="46881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B    Vocal &gt; </a:t>
            </a:r>
            <a:r>
              <a:rPr lang="en-US" sz="2200" b="1" dirty="0" err="1"/>
              <a:t>Nonvocal</a:t>
            </a:r>
            <a:r>
              <a:rPr lang="en-US" sz="2200" b="1" dirty="0"/>
              <a:t> (OS Music)</a:t>
            </a:r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997B32-E05F-647E-C70F-33B03D93715C}"/>
              </a:ext>
            </a:extLst>
          </p:cNvPr>
          <p:cNvSpPr txBox="1"/>
          <p:nvPr/>
        </p:nvSpPr>
        <p:spPr>
          <a:xfrm>
            <a:off x="49091" y="578660"/>
            <a:ext cx="4533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A    Vocal &gt; </a:t>
            </a:r>
            <a:r>
              <a:rPr lang="en-US" sz="2200" b="1" dirty="0" err="1"/>
              <a:t>Nonvocal</a:t>
            </a:r>
            <a:r>
              <a:rPr lang="en-US" sz="2200" b="1" dirty="0"/>
              <a:t> (All Music)</a:t>
            </a: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463049-FD05-E224-1665-2831C1046662}"/>
              </a:ext>
            </a:extLst>
          </p:cNvPr>
          <p:cNvSpPr/>
          <p:nvPr/>
        </p:nvSpPr>
        <p:spPr>
          <a:xfrm flipV="1">
            <a:off x="7043107" y="5891831"/>
            <a:ext cx="419100" cy="214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46C001-4742-2070-78DF-04026297A450}"/>
              </a:ext>
            </a:extLst>
          </p:cNvPr>
          <p:cNvSpPr/>
          <p:nvPr/>
        </p:nvSpPr>
        <p:spPr>
          <a:xfrm>
            <a:off x="4062399" y="1839396"/>
            <a:ext cx="509601" cy="264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613DE7-F41B-B9BD-93FD-76D5193674B8}"/>
              </a:ext>
            </a:extLst>
          </p:cNvPr>
          <p:cNvSpPr txBox="1"/>
          <p:nvPr/>
        </p:nvSpPr>
        <p:spPr>
          <a:xfrm>
            <a:off x="6335135" y="1398939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Auditory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EB83A-8E77-DBD5-4C7B-0EDACFA7D870}"/>
              </a:ext>
            </a:extLst>
          </p:cNvPr>
          <p:cNvSpPr txBox="1"/>
          <p:nvPr/>
        </p:nvSpPr>
        <p:spPr>
          <a:xfrm>
            <a:off x="1665195" y="1438190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Auditory 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0E0D59-F2E3-1CE0-D355-C18018883B6D}"/>
              </a:ext>
            </a:extLst>
          </p:cNvPr>
          <p:cNvSpPr txBox="1"/>
          <p:nvPr/>
        </p:nvSpPr>
        <p:spPr>
          <a:xfrm>
            <a:off x="4540811" y="1534333"/>
            <a:ext cx="1695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-7.11                7.11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5DDE7F40-1276-1AE0-6D7D-EB99A91729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838" t="13994" r="4429" b="83566"/>
          <a:stretch/>
        </p:blipFill>
        <p:spPr>
          <a:xfrm>
            <a:off x="5124232" y="1471303"/>
            <a:ext cx="562999" cy="3117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E10F6D-DB41-88E1-DA3D-D846BE203FE2}"/>
              </a:ext>
            </a:extLst>
          </p:cNvPr>
          <p:cNvSpPr txBox="1"/>
          <p:nvPr/>
        </p:nvSpPr>
        <p:spPr>
          <a:xfrm>
            <a:off x="6404669" y="6123879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Reward Network</a:t>
            </a:r>
          </a:p>
        </p:txBody>
      </p: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5F543D26-5838-96EE-A96C-58D631E96B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775" t="11962" r="15847" b="6635"/>
          <a:stretch/>
        </p:blipFill>
        <p:spPr>
          <a:xfrm>
            <a:off x="0" y="7311888"/>
            <a:ext cx="4615076" cy="45596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127EA82-0499-0F2D-CE0C-9CC0FE2A7458}"/>
              </a:ext>
            </a:extLst>
          </p:cNvPr>
          <p:cNvSpPr txBox="1"/>
          <p:nvPr/>
        </p:nvSpPr>
        <p:spPr>
          <a:xfrm>
            <a:off x="41835" y="7279019"/>
            <a:ext cx="1695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-28.40                 28.40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5003FF-2C62-45DB-6157-29210A434FF8}"/>
              </a:ext>
            </a:extLst>
          </p:cNvPr>
          <p:cNvSpPr txBox="1"/>
          <p:nvPr/>
        </p:nvSpPr>
        <p:spPr>
          <a:xfrm>
            <a:off x="1792449" y="7068798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Auditory Network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76F4C9-E55A-503D-BA19-C169C864012B}"/>
              </a:ext>
            </a:extLst>
          </p:cNvPr>
          <p:cNvSpPr txBox="1"/>
          <p:nvPr/>
        </p:nvSpPr>
        <p:spPr>
          <a:xfrm>
            <a:off x="1792449" y="11812880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Reward Network</a:t>
            </a:r>
          </a:p>
        </p:txBody>
      </p:sp>
      <p:pic>
        <p:nvPicPr>
          <p:cNvPr id="31" name="Picture 30" descr="Chart&#10;&#10;Description automatically generated">
            <a:extLst>
              <a:ext uri="{FF2B5EF4-FFF2-40B4-BE49-F238E27FC236}">
                <a16:creationId xmlns:a16="http://schemas.microsoft.com/office/drawing/2014/main" id="{28068C04-8E7A-55E2-22EF-F958099BA1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838" t="13994" r="4429" b="83566"/>
          <a:stretch/>
        </p:blipFill>
        <p:spPr>
          <a:xfrm>
            <a:off x="629839" y="7206358"/>
            <a:ext cx="562999" cy="31174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370B446-A6FE-D19A-BC59-134DB70E25CC}"/>
              </a:ext>
            </a:extLst>
          </p:cNvPr>
          <p:cNvSpPr/>
          <p:nvPr/>
        </p:nvSpPr>
        <p:spPr>
          <a:xfrm flipV="1">
            <a:off x="2450060" y="11630458"/>
            <a:ext cx="419100" cy="162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A1DAA7-44EE-6D0C-8485-C1554B091E14}"/>
              </a:ext>
            </a:extLst>
          </p:cNvPr>
          <p:cNvSpPr txBox="1"/>
          <p:nvPr/>
        </p:nvSpPr>
        <p:spPr>
          <a:xfrm>
            <a:off x="4641821" y="7289777"/>
            <a:ext cx="1695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-22.47                 22.47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E798EC-B5A3-4030-9954-B0CAB1AB4397}"/>
              </a:ext>
            </a:extLst>
          </p:cNvPr>
          <p:cNvSpPr txBox="1"/>
          <p:nvPr/>
        </p:nvSpPr>
        <p:spPr>
          <a:xfrm>
            <a:off x="6404669" y="7083293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Auditory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6BEA15-C275-A819-15BF-07D84D9F579F}"/>
              </a:ext>
            </a:extLst>
          </p:cNvPr>
          <p:cNvSpPr txBox="1"/>
          <p:nvPr/>
        </p:nvSpPr>
        <p:spPr>
          <a:xfrm>
            <a:off x="6452019" y="11812880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Reward Network</a:t>
            </a:r>
          </a:p>
        </p:txBody>
      </p:sp>
      <p:pic>
        <p:nvPicPr>
          <p:cNvPr id="38" name="Picture 37" descr="Chart&#10;&#10;Description automatically generated">
            <a:extLst>
              <a:ext uri="{FF2B5EF4-FFF2-40B4-BE49-F238E27FC236}">
                <a16:creationId xmlns:a16="http://schemas.microsoft.com/office/drawing/2014/main" id="{4C3C5E20-21EA-884A-2939-AD221AB3C7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838" t="13994" r="4429" b="83566"/>
          <a:stretch/>
        </p:blipFill>
        <p:spPr>
          <a:xfrm>
            <a:off x="5243077" y="7222687"/>
            <a:ext cx="562999" cy="31174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6C9A598-0494-AE55-8715-EB0C37F4D120}"/>
              </a:ext>
            </a:extLst>
          </p:cNvPr>
          <p:cNvSpPr/>
          <p:nvPr/>
        </p:nvSpPr>
        <p:spPr>
          <a:xfrm flipV="1">
            <a:off x="7024707" y="11606960"/>
            <a:ext cx="419100" cy="162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754291-3221-61AC-257D-411C83ABB0A6}"/>
              </a:ext>
            </a:extLst>
          </p:cNvPr>
          <p:cNvSpPr txBox="1"/>
          <p:nvPr/>
        </p:nvSpPr>
        <p:spPr>
          <a:xfrm>
            <a:off x="39560" y="1561656"/>
            <a:ext cx="1695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-7.15                 7.15</a:t>
            </a:r>
          </a:p>
        </p:txBody>
      </p:sp>
      <p:pic>
        <p:nvPicPr>
          <p:cNvPr id="45" name="Picture 44" descr="Chart&#10;&#10;Description automatically generated">
            <a:extLst>
              <a:ext uri="{FF2B5EF4-FFF2-40B4-BE49-F238E27FC236}">
                <a16:creationId xmlns:a16="http://schemas.microsoft.com/office/drawing/2014/main" id="{756FF606-96E1-9160-5C54-EE82842EC4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838" t="13994" r="4429" b="83566"/>
          <a:stretch/>
        </p:blipFill>
        <p:spPr>
          <a:xfrm>
            <a:off x="638479" y="1498626"/>
            <a:ext cx="562999" cy="31174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030008F-6396-6A47-A6D4-8E72ACBF9DC4}"/>
              </a:ext>
            </a:extLst>
          </p:cNvPr>
          <p:cNvSpPr/>
          <p:nvPr/>
        </p:nvSpPr>
        <p:spPr>
          <a:xfrm flipV="1">
            <a:off x="2437875" y="6032560"/>
            <a:ext cx="419100" cy="214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1FBF0-5663-1F00-10BE-C9F93C373A8D}"/>
              </a:ext>
            </a:extLst>
          </p:cNvPr>
          <p:cNvSpPr txBox="1"/>
          <p:nvPr/>
        </p:nvSpPr>
        <p:spPr>
          <a:xfrm>
            <a:off x="1703452" y="6135590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Reward Network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FEC8DF1-7457-04EA-B1B2-1A3D1A943E76}"/>
              </a:ext>
            </a:extLst>
          </p:cNvPr>
          <p:cNvCxnSpPr/>
          <p:nvPr/>
        </p:nvCxnSpPr>
        <p:spPr>
          <a:xfrm>
            <a:off x="-14937" y="6443367"/>
            <a:ext cx="91589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3EA4438-8051-67EB-17D6-368FCAD3B6BA}"/>
              </a:ext>
            </a:extLst>
          </p:cNvPr>
          <p:cNvSpPr txBox="1"/>
          <p:nvPr/>
        </p:nvSpPr>
        <p:spPr>
          <a:xfrm>
            <a:off x="4610101" y="6541565"/>
            <a:ext cx="43816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D    Nonvocal Main Effect</a:t>
            </a:r>
            <a:endParaRPr lang="en-US" sz="2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BA5640E-2CC9-E87E-7E68-192836491625}"/>
              </a:ext>
            </a:extLst>
          </p:cNvPr>
          <p:cNvSpPr txBox="1"/>
          <p:nvPr/>
        </p:nvSpPr>
        <p:spPr>
          <a:xfrm>
            <a:off x="0" y="6526295"/>
            <a:ext cx="34223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C    Vocal Main Effect</a:t>
            </a:r>
            <a:endParaRPr lang="en-US" sz="22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6656332-2A85-F7BC-3FE2-5C868B922839}"/>
              </a:ext>
            </a:extLst>
          </p:cNvPr>
          <p:cNvCxnSpPr>
            <a:cxnSpLocks/>
          </p:cNvCxnSpPr>
          <p:nvPr/>
        </p:nvCxnSpPr>
        <p:spPr>
          <a:xfrm>
            <a:off x="4533900" y="979654"/>
            <a:ext cx="0" cy="111410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D2B3981-EC46-D0CE-D23A-AECA00A66780}"/>
              </a:ext>
            </a:extLst>
          </p:cNvPr>
          <p:cNvSpPr txBox="1">
            <a:spLocks/>
          </p:cNvSpPr>
          <p:nvPr/>
        </p:nvSpPr>
        <p:spPr>
          <a:xfrm>
            <a:off x="-7469" y="41434"/>
            <a:ext cx="9144000" cy="608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82313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089088B-2F61-C6BE-4DD4-D35D80A17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239980"/>
              </p:ext>
            </p:extLst>
          </p:nvPr>
        </p:nvGraphicFramePr>
        <p:xfrm>
          <a:off x="381964" y="243069"/>
          <a:ext cx="8380072" cy="9472934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2090620">
                  <a:extLst>
                    <a:ext uri="{9D8B030D-6E8A-4147-A177-3AD203B41FA5}">
                      <a16:colId xmlns:a16="http://schemas.microsoft.com/office/drawing/2014/main" val="2372528887"/>
                    </a:ext>
                  </a:extLst>
                </a:gridCol>
                <a:gridCol w="755980">
                  <a:extLst>
                    <a:ext uri="{9D8B030D-6E8A-4147-A177-3AD203B41FA5}">
                      <a16:colId xmlns:a16="http://schemas.microsoft.com/office/drawing/2014/main" val="774274153"/>
                    </a:ext>
                  </a:extLst>
                </a:gridCol>
                <a:gridCol w="1411891">
                  <a:extLst>
                    <a:ext uri="{9D8B030D-6E8A-4147-A177-3AD203B41FA5}">
                      <a16:colId xmlns:a16="http://schemas.microsoft.com/office/drawing/2014/main" val="1979494609"/>
                    </a:ext>
                  </a:extLst>
                </a:gridCol>
                <a:gridCol w="1438668">
                  <a:extLst>
                    <a:ext uri="{9D8B030D-6E8A-4147-A177-3AD203B41FA5}">
                      <a16:colId xmlns:a16="http://schemas.microsoft.com/office/drawing/2014/main" val="2282427413"/>
                    </a:ext>
                  </a:extLst>
                </a:gridCol>
                <a:gridCol w="1348785">
                  <a:extLst>
                    <a:ext uri="{9D8B030D-6E8A-4147-A177-3AD203B41FA5}">
                      <a16:colId xmlns:a16="http://schemas.microsoft.com/office/drawing/2014/main" val="1963211976"/>
                    </a:ext>
                  </a:extLst>
                </a:gridCol>
                <a:gridCol w="1334128">
                  <a:extLst>
                    <a:ext uri="{9D8B030D-6E8A-4147-A177-3AD203B41FA5}">
                      <a16:colId xmlns:a16="http://schemas.microsoft.com/office/drawing/2014/main" val="744343733"/>
                    </a:ext>
                  </a:extLst>
                </a:gridCol>
              </a:tblGrid>
              <a:tr h="46348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1" dirty="0">
                          <a:effectLst/>
                        </a:rPr>
                        <a:t>Region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800" b="1" dirty="0">
                          <a:effectLst/>
                        </a:rPr>
                        <a:t>Side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l-GR" sz="1800" b="1" dirty="0">
                          <a:effectLst/>
                        </a:rPr>
                        <a:t>β-</a:t>
                      </a:r>
                      <a:r>
                        <a:rPr lang="en-US" sz="1800" b="1" dirty="0">
                          <a:effectLst/>
                        </a:rPr>
                        <a:t>Value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dirty="0">
                          <a:effectLst/>
                        </a:rPr>
                        <a:t>     </a:t>
                      </a:r>
                      <a:r>
                        <a:rPr lang="en-US" sz="1800" b="1" dirty="0" err="1">
                          <a:effectLst/>
                        </a:rPr>
                        <a:t>df</a:t>
                      </a:r>
                      <a:r>
                        <a:rPr lang="en-US" sz="1800" b="1" dirty="0">
                          <a:effectLst/>
                        </a:rPr>
                        <a:t>       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b="1" dirty="0">
                          <a:effectLst/>
                        </a:rPr>
                        <a:t> T-Value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b="1" i="1" dirty="0">
                          <a:effectLst/>
                        </a:rPr>
                        <a:t>p</a:t>
                      </a:r>
                      <a:r>
                        <a:rPr lang="en-US" sz="1800" b="1" dirty="0">
                          <a:effectLst/>
                        </a:rPr>
                        <a:t>-value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068399145"/>
                  </a:ext>
                </a:extLst>
              </a:tr>
              <a:tr h="639610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i="1" dirty="0">
                          <a:effectLst/>
                        </a:rPr>
                        <a:t>Auditory Regions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 dirty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800" dirty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800" dirty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800" dirty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800" dirty="0">
                        <a:effectLst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266696454"/>
                  </a:ext>
                </a:extLst>
              </a:tr>
              <a:tr h="505583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 err="1">
                          <a:effectLst/>
                        </a:rPr>
                        <a:t>aSTG</a:t>
                      </a:r>
                      <a:endParaRPr lang="en-US" sz="1800" dirty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</a:rPr>
                        <a:t>-0.113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</a:rPr>
                        <a:t>206.999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</a:rPr>
                        <a:t>-1.370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0.172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649431100"/>
                  </a:ext>
                </a:extLst>
              </a:tr>
              <a:tr h="463481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 err="1">
                          <a:effectLst/>
                        </a:rPr>
                        <a:t>aSTG</a:t>
                      </a:r>
                      <a:endParaRPr lang="en-US" sz="1800" dirty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-0.115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</a:rPr>
                        <a:t>197.018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-1.394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</a:rPr>
                        <a:t>0.165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4018121067"/>
                  </a:ext>
                </a:extLst>
              </a:tr>
              <a:tr h="463481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 err="1">
                          <a:effectLst/>
                        </a:rPr>
                        <a:t>pMTG</a:t>
                      </a:r>
                      <a:endParaRPr lang="en-US" sz="1800" dirty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-0.049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216.194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</a:rPr>
                        <a:t>-0.727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0.468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513818690"/>
                  </a:ext>
                </a:extLst>
              </a:tr>
              <a:tr h="463481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 err="1">
                          <a:effectLst/>
                        </a:rPr>
                        <a:t>pMTG</a:t>
                      </a:r>
                      <a:endParaRPr lang="en-US" sz="1800" dirty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-0.038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169.831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</a:rPr>
                        <a:t>-0.570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0.569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979125482"/>
                  </a:ext>
                </a:extLst>
              </a:tr>
              <a:tr h="677141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i="1" dirty="0">
                          <a:effectLst/>
                        </a:rPr>
                        <a:t>Reward Regions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 dirty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80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80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800" dirty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800" dirty="0">
                        <a:effectLst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922198317"/>
                  </a:ext>
                </a:extLst>
              </a:tr>
              <a:tr h="546957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Amygdala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0.064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181.984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</a:rPr>
                        <a:t>0.663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</a:rPr>
                        <a:t>0.508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302420888"/>
                  </a:ext>
                </a:extLst>
              </a:tr>
              <a:tr h="463481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Amygdala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-0.167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207.504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</a:rPr>
                        <a:t>-1.756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</a:rPr>
                        <a:t>0.081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980159356"/>
                  </a:ext>
                </a:extLst>
              </a:tr>
              <a:tr h="463481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Caudate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-0.007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400.020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</a:rPr>
                        <a:t>-0.138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</a:rPr>
                        <a:t>0.891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474008491"/>
                  </a:ext>
                </a:extLst>
              </a:tr>
              <a:tr h="463481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Caudate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0.024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8.199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0.497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0.639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134626213"/>
                  </a:ext>
                </a:extLst>
              </a:tr>
              <a:tr h="463481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Insula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-0.013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205.247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-0.176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0.861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944709081"/>
                  </a:ext>
                </a:extLst>
              </a:tr>
              <a:tr h="463481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Insula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0.012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</a:rPr>
                        <a:t>185.693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0.167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0.868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15057193"/>
                  </a:ext>
                </a:extLst>
              </a:tr>
              <a:tr h="463481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NAcc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0.046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399.970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</a:rPr>
                        <a:t>0.804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</a:rPr>
                        <a:t>0.422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02699530"/>
                  </a:ext>
                </a:extLst>
              </a:tr>
              <a:tr h="463481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NAcc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-0.009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7.449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-0.175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</a:rPr>
                        <a:t>0.866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531255487"/>
                  </a:ext>
                </a:extLst>
              </a:tr>
              <a:tr h="61452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i="1" dirty="0">
                          <a:effectLst/>
                        </a:rPr>
                        <a:t>Other Regions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 dirty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800" dirty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80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80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1800" dirty="0">
                        <a:effectLst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54381087"/>
                  </a:ext>
                </a:extLst>
              </a:tr>
              <a:tr h="546955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>
                          <a:effectLst/>
                        </a:rPr>
                        <a:t>Hippocampus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L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</a:rPr>
                        <a:t>0.051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138.004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0.721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</a:rPr>
                        <a:t>0.472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924424235"/>
                  </a:ext>
                </a:extLst>
              </a:tr>
              <a:tr h="463481"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Hippocampus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800" dirty="0">
                          <a:effectLst/>
                        </a:rPr>
                        <a:t>R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-0.025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23.798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>
                          <a:effectLst/>
                        </a:rPr>
                        <a:t>-0.428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dirty="0">
                          <a:effectLst/>
                        </a:rPr>
                        <a:t>0.673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469139058"/>
                  </a:ext>
                </a:extLst>
              </a:tr>
              <a:tr h="380391">
                <a:tc>
                  <a:txBody>
                    <a:bodyPr/>
                    <a:lstStyle/>
                    <a:p>
                      <a:pPr rtl="0" fontAlgn="b"/>
                      <a:endParaRPr lang="en-US" sz="1800" dirty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rtl="0" fontAlgn="b"/>
                      <a:endParaRPr lang="en-US" sz="1800" dirty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80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800" dirty="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800">
                        <a:effectLst/>
                      </a:endParaRP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l" rtl="0" fontAlgn="b"/>
                      <a:endParaRPr lang="en-US" sz="1800" dirty="0">
                        <a:effectLst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30995716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6685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06F39E-4B4A-AA7A-5D67-C54DBE9AC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45023"/>
            <a:ext cx="9160329" cy="9160329"/>
          </a:xfrm>
          <a:prstGeom prst="rect">
            <a:avLst/>
          </a:prstGeom>
        </p:spPr>
      </p:pic>
      <p:graphicFrame>
        <p:nvGraphicFramePr>
          <p:cNvPr id="5" name="Google Shape;55;p13">
            <a:extLst>
              <a:ext uri="{FF2B5EF4-FFF2-40B4-BE49-F238E27FC236}">
                <a16:creationId xmlns:a16="http://schemas.microsoft.com/office/drawing/2014/main" id="{238BE082-7520-BB6C-E0AF-3C7E7C098B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6637968"/>
              </p:ext>
            </p:extLst>
          </p:nvPr>
        </p:nvGraphicFramePr>
        <p:xfrm>
          <a:off x="496389" y="5159830"/>
          <a:ext cx="7694022" cy="5943600"/>
        </p:xfrm>
        <a:graphic>
          <a:graphicData uri="http://schemas.openxmlformats.org/drawingml/2006/table">
            <a:tbl>
              <a:tblPr>
                <a:noFill/>
                <a:tableStyleId>{CB91D065-9C3A-43C2-A97B-27A1F4455147}</a:tableStyleId>
              </a:tblPr>
              <a:tblGrid>
                <a:gridCol w="14761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638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4034">
                  <a:extLst>
                    <a:ext uri="{9D8B030D-6E8A-4147-A177-3AD203B41FA5}">
                      <a16:colId xmlns:a16="http://schemas.microsoft.com/office/drawing/2014/main" val="422558137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lt1"/>
                          </a:solidFill>
                        </a:rPr>
                        <a:t>Stimulus #</a:t>
                      </a:r>
                      <a:endParaRPr sz="1600" b="1">
                        <a:solidFill>
                          <a:schemeClr val="lt1"/>
                        </a:solidFill>
                      </a:endParaRPr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D5F8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1"/>
                          </a:solidFill>
                        </a:rPr>
                        <a:t>Stimulus Type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D5F8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lt1"/>
                          </a:solidFill>
                        </a:rPr>
                        <a:t>Vocal?</a:t>
                      </a:r>
                      <a:endParaRPr sz="1600" b="1" dirty="0">
                        <a:solidFill>
                          <a:schemeClr val="lt1"/>
                        </a:solidFill>
                      </a:endParaRPr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D5F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/>
                        <a:t>1-6</a:t>
                      </a:r>
                      <a:endParaRPr sz="1600" b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C9C4">
                        <a:alpha val="7843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/>
                        <a:t>Self-Selected Excerpt</a:t>
                      </a:r>
                      <a:endParaRPr sz="1600" b="0" dirty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C9C4">
                        <a:alpha val="7843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/>
                        <a:t>Y/N</a:t>
                      </a:r>
                      <a:endParaRPr sz="1600" b="0" dirty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C9C4">
                        <a:alpha val="7843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/>
                        <a:t>7</a:t>
                      </a:r>
                      <a:endParaRPr sz="1600" b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/>
                        <a:t>Other-Selected Excerpt: </a:t>
                      </a:r>
                      <a:r>
                        <a:rPr lang="en" sz="1600" b="0" i="1" dirty="0"/>
                        <a:t>Adagio for Strings</a:t>
                      </a:r>
                      <a:endParaRPr sz="1600" b="0" i="1" dirty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/>
                        <a:t>N</a:t>
                      </a:r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/>
                        <a:t>8</a:t>
                      </a:r>
                      <a:endParaRPr sz="1600" b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/>
                        <a:t>Other-Selected Excerpt: </a:t>
                      </a:r>
                      <a:r>
                        <a:rPr lang="en" sz="1600" b="0" i="1" dirty="0"/>
                        <a:t>Symphony No. 2, Finale</a:t>
                      </a:r>
                      <a:endParaRPr sz="1600" b="0" i="1" dirty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/>
                        <a:t>Y</a:t>
                      </a:r>
                      <a:endParaRPr sz="1600" b="0" dirty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/>
                        <a:t>9</a:t>
                      </a:r>
                      <a:endParaRPr sz="1600" b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/>
                        <a:t>Other-Selected Excerpt: </a:t>
                      </a:r>
                      <a:r>
                        <a:rPr lang="en" sz="1600" b="0" i="1" dirty="0"/>
                        <a:t>Cavatina Op. 130</a:t>
                      </a:r>
                      <a:endParaRPr sz="1600" b="0" i="1" dirty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/>
                        <a:t>N</a:t>
                      </a:r>
                      <a:endParaRPr sz="1600" b="0" dirty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/>
                        <a:t>10</a:t>
                      </a:r>
                      <a:endParaRPr sz="1600" b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/>
                        <a:t>Other-Selected Excerpt: "John Wayne Gacy, Jr."</a:t>
                      </a:r>
                      <a:endParaRPr sz="1600" b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/>
                        <a:t>Y</a:t>
                      </a:r>
                      <a:endParaRPr sz="1600" b="0" dirty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/>
                        <a:t>11</a:t>
                      </a:r>
                      <a:endParaRPr sz="1600" b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/>
                        <a:t>Other-Selected Excerpt: "Hurt"</a:t>
                      </a:r>
                      <a:endParaRPr sz="1600" b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/>
                        <a:t>Y</a:t>
                      </a:r>
                      <a:endParaRPr sz="1600" b="0" dirty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/>
                        <a:t>12</a:t>
                      </a:r>
                      <a:endParaRPr sz="1600" b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/>
                        <a:t>Other-Selected Excerpt: "Sound of Silence”</a:t>
                      </a:r>
                      <a:endParaRPr sz="1600" b="0" dirty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/>
                        <a:t>Y</a:t>
                      </a:r>
                      <a:endParaRPr sz="1600" b="0" dirty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/>
                        <a:t>13</a:t>
                      </a:r>
                      <a:endParaRPr sz="1600" b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/>
                        <a:t>Other-Selected Excerpt: "Reckoner"</a:t>
                      </a:r>
                      <a:endParaRPr sz="1600" b="0" dirty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/>
                        <a:t>Y</a:t>
                      </a:r>
                      <a:endParaRPr sz="1600" b="0" dirty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/>
                        <a:t>14</a:t>
                      </a:r>
                      <a:endParaRPr sz="1600" b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/>
                        <a:t>Other-Selected Excerpt: </a:t>
                      </a:r>
                      <a:r>
                        <a:rPr lang="en" sz="1600" b="0" i="1" dirty="0"/>
                        <a:t>Nocturne in C Sharp Minor</a:t>
                      </a:r>
                      <a:endParaRPr sz="1600" b="0" i="1" dirty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/>
                        <a:t>N</a:t>
                      </a:r>
                      <a:endParaRPr sz="1600" b="0" dirty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/>
                        <a:t>15</a:t>
                      </a:r>
                      <a:endParaRPr sz="1600" b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/>
                        <a:t>Other-Selected Excerpt: </a:t>
                      </a:r>
                      <a:r>
                        <a:rPr lang="en" sz="1600" b="0" i="1" dirty="0"/>
                        <a:t>Nessun Dorma</a:t>
                      </a:r>
                      <a:endParaRPr sz="1600" b="0" i="1" dirty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/>
                        <a:t>Y</a:t>
                      </a:r>
                      <a:endParaRPr sz="1600" b="0" dirty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/>
                        <a:t>16</a:t>
                      </a:r>
                      <a:endParaRPr sz="1600" b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/>
                        <a:t>Other-Selected Excerpt: </a:t>
                      </a:r>
                      <a:r>
                        <a:rPr lang="en" sz="1600" b="0" i="1" dirty="0"/>
                        <a:t>Symphony No. 6, </a:t>
                      </a:r>
                      <a:r>
                        <a:rPr lang="en" sz="1600" b="0" i="1" dirty="0" err="1"/>
                        <a:t>Mvt</a:t>
                      </a:r>
                      <a:r>
                        <a:rPr lang="en" sz="1600" b="0" i="1" dirty="0"/>
                        <a:t> 1</a:t>
                      </a:r>
                      <a:endParaRPr sz="1600" b="0" i="1" dirty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/>
                        <a:t>N</a:t>
                      </a:r>
                      <a:endParaRPr sz="1600" b="0" dirty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6E5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/>
                        <a:t>17-24</a:t>
                      </a:r>
                      <a:endParaRPr sz="1600" b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C8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0" dirty="0"/>
                        <a:t>Novel Music</a:t>
                      </a:r>
                      <a:endParaRPr sz="1600" b="0" dirty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C8E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dirty="0"/>
                        <a:t>-</a:t>
                      </a:r>
                      <a:endParaRPr sz="1600" b="0" dirty="0"/>
                    </a:p>
                  </a:txBody>
                  <a:tcPr marL="137160" marR="137160" marT="91440" marB="91440" anchor="ctr">
                    <a:lnL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2D5F8A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BC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696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0035E-73F2-9E5A-1C6A-92F7B0CB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85379"/>
            <a:ext cx="8520600" cy="608252"/>
          </a:xfrm>
        </p:spPr>
        <p:txBody>
          <a:bodyPr>
            <a:noAutofit/>
          </a:bodyPr>
          <a:lstStyle/>
          <a:p>
            <a:r>
              <a:rPr lang="en-US" sz="2400" b="1" dirty="0"/>
              <a:t> Vocal &gt; </a:t>
            </a:r>
            <a:r>
              <a:rPr lang="en-US" sz="2400" b="1" dirty="0" err="1"/>
              <a:t>Nonvocal</a:t>
            </a:r>
            <a:r>
              <a:rPr lang="en-US" sz="2400" b="1" dirty="0"/>
              <a:t> (All Music)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94481-1996-587C-7619-82F5F19609EA}"/>
              </a:ext>
            </a:extLst>
          </p:cNvPr>
          <p:cNvSpPr txBox="1"/>
          <p:nvPr/>
        </p:nvSpPr>
        <p:spPr>
          <a:xfrm>
            <a:off x="5195859" y="5555869"/>
            <a:ext cx="4075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Voxel Threshold: p &lt; 0.05 (FDR-corrected)</a:t>
            </a:r>
            <a:endParaRPr lang="en-US" dirty="0"/>
          </a:p>
          <a:p>
            <a:pPr algn="ctr"/>
            <a:r>
              <a:rPr lang="en-US" dirty="0">
                <a:latin typeface="Arial" panose="020B0604020202020204" pitchFamily="34" charset="0"/>
              </a:rPr>
              <a:t>Cluster Threshold: p &lt; 0.05 (FDR-corrected)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54F7EA-A4D3-1D1A-7558-347130663AFB}"/>
              </a:ext>
            </a:extLst>
          </p:cNvPr>
          <p:cNvSpPr txBox="1">
            <a:spLocks/>
          </p:cNvSpPr>
          <p:nvPr/>
        </p:nvSpPr>
        <p:spPr>
          <a:xfrm>
            <a:off x="0" y="2870647"/>
            <a:ext cx="914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  Vocal &gt; </a:t>
            </a:r>
            <a:r>
              <a:rPr lang="en-US" sz="2400" b="1" dirty="0" err="1"/>
              <a:t>Nonvocal</a:t>
            </a:r>
            <a:r>
              <a:rPr lang="en-US" sz="2400" b="1" dirty="0"/>
              <a:t> (Other-Selected Music Only)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B43DA-22ED-8665-03F4-97FA1E775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7" y="947068"/>
            <a:ext cx="9109429" cy="1622820"/>
          </a:xfrm>
          <a:prstGeom prst="rect">
            <a:avLst/>
          </a:prstGeom>
        </p:spPr>
      </p:pic>
      <p:pic>
        <p:nvPicPr>
          <p:cNvPr id="9" name="Picture 8" descr="A group of coins&#10;&#10;Description automatically generated with low confidence">
            <a:extLst>
              <a:ext uri="{FF2B5EF4-FFF2-40B4-BE49-F238E27FC236}">
                <a16:creationId xmlns:a16="http://schemas.microsoft.com/office/drawing/2014/main" id="{01A96A52-D142-8044-3CBB-1EEF69AE3C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46"/>
          <a:stretch/>
        </p:blipFill>
        <p:spPr>
          <a:xfrm>
            <a:off x="1481728" y="6849689"/>
            <a:ext cx="1675506" cy="1225450"/>
          </a:xfrm>
          <a:prstGeom prst="rect">
            <a:avLst/>
          </a:prstGeom>
        </p:spPr>
      </p:pic>
      <p:grpSp>
        <p:nvGrpSpPr>
          <p:cNvPr id="14" name="Google Shape;200;p39">
            <a:extLst>
              <a:ext uri="{FF2B5EF4-FFF2-40B4-BE49-F238E27FC236}">
                <a16:creationId xmlns:a16="http://schemas.microsoft.com/office/drawing/2014/main" id="{AAFB4CD8-C71B-FC04-590C-6CA23AADEA83}"/>
              </a:ext>
            </a:extLst>
          </p:cNvPr>
          <p:cNvGrpSpPr/>
          <p:nvPr/>
        </p:nvGrpSpPr>
        <p:grpSpPr>
          <a:xfrm>
            <a:off x="6533582" y="2505000"/>
            <a:ext cx="2526915" cy="423631"/>
            <a:chOff x="16406666" y="22318202"/>
            <a:chExt cx="2046789" cy="536545"/>
          </a:xfrm>
        </p:grpSpPr>
        <p:sp>
          <p:nvSpPr>
            <p:cNvPr id="15" name="Google Shape;201;p39">
              <a:extLst>
                <a:ext uri="{FF2B5EF4-FFF2-40B4-BE49-F238E27FC236}">
                  <a16:creationId xmlns:a16="http://schemas.microsoft.com/office/drawing/2014/main" id="{F5FB4819-10BB-6A9F-1EF3-294BFF2E6BD0}"/>
                </a:ext>
              </a:extLst>
            </p:cNvPr>
            <p:cNvSpPr/>
            <p:nvPr/>
          </p:nvSpPr>
          <p:spPr>
            <a:xfrm>
              <a:off x="16709683" y="22487894"/>
              <a:ext cx="1255526" cy="194009"/>
            </a:xfrm>
            <a:prstGeom prst="rect">
              <a:avLst/>
            </a:prstGeom>
            <a:gradFill>
              <a:gsLst>
                <a:gs pos="0">
                  <a:srgbClr val="FFFF00"/>
                </a:gs>
                <a:gs pos="21000">
                  <a:srgbClr val="EF9C2D"/>
                </a:gs>
                <a:gs pos="50000">
                  <a:srgbClr val="EA3A00"/>
                </a:gs>
                <a:gs pos="77000">
                  <a:srgbClr val="FF0000"/>
                </a:gs>
                <a:gs pos="96000">
                  <a:srgbClr val="76080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 dirty="0"/>
            </a:p>
          </p:txBody>
        </p:sp>
        <p:sp>
          <p:nvSpPr>
            <p:cNvPr id="16" name="Google Shape;202;p39">
              <a:extLst>
                <a:ext uri="{FF2B5EF4-FFF2-40B4-BE49-F238E27FC236}">
                  <a16:creationId xmlns:a16="http://schemas.microsoft.com/office/drawing/2014/main" id="{94CE3C40-214E-8A12-E264-6194F1B6069C}"/>
                </a:ext>
              </a:extLst>
            </p:cNvPr>
            <p:cNvSpPr/>
            <p:nvPr/>
          </p:nvSpPr>
          <p:spPr>
            <a:xfrm>
              <a:off x="16406666" y="22318202"/>
              <a:ext cx="400041" cy="536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r>
                <a:rPr lang="en" dirty="0"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0</a:t>
              </a:r>
              <a:endParaRPr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7" name="Google Shape;203;p39">
              <a:extLst>
                <a:ext uri="{FF2B5EF4-FFF2-40B4-BE49-F238E27FC236}">
                  <a16:creationId xmlns:a16="http://schemas.microsoft.com/office/drawing/2014/main" id="{77A601B7-FA08-B6A0-C533-4D6BEAA443F6}"/>
                </a:ext>
              </a:extLst>
            </p:cNvPr>
            <p:cNvSpPr/>
            <p:nvPr/>
          </p:nvSpPr>
          <p:spPr>
            <a:xfrm>
              <a:off x="17898840" y="22318202"/>
              <a:ext cx="554615" cy="5037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11.05</a:t>
              </a:r>
              <a:endParaRPr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3B6866-8261-B955-A800-979D533AA0BB}"/>
              </a:ext>
            </a:extLst>
          </p:cNvPr>
          <p:cNvSpPr txBox="1"/>
          <p:nvPr/>
        </p:nvSpPr>
        <p:spPr>
          <a:xfrm>
            <a:off x="195300" y="475389"/>
            <a:ext cx="654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46E5F5-0300-5ACD-EC75-32AEC75673B9}"/>
              </a:ext>
            </a:extLst>
          </p:cNvPr>
          <p:cNvSpPr txBox="1"/>
          <p:nvPr/>
        </p:nvSpPr>
        <p:spPr>
          <a:xfrm>
            <a:off x="195300" y="3090525"/>
            <a:ext cx="654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DEB93FB-C627-028B-F876-FA053FBD4F92}"/>
              </a:ext>
            </a:extLst>
          </p:cNvPr>
          <p:cNvSpPr txBox="1">
            <a:spLocks/>
          </p:cNvSpPr>
          <p:nvPr/>
        </p:nvSpPr>
        <p:spPr>
          <a:xfrm>
            <a:off x="635329" y="5843030"/>
            <a:ext cx="7929189" cy="119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Vocal vs. Nonvocal ROI Activation</a:t>
            </a:r>
            <a:br>
              <a:rPr lang="en-US" sz="2400" b="1" dirty="0"/>
            </a:br>
            <a:r>
              <a:rPr lang="en-US" sz="1800" b="1" dirty="0"/>
              <a:t>(averaged across all other-selected stimuli)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B4D85F-9C6A-ECFA-1931-5E41F09E1D10}"/>
              </a:ext>
            </a:extLst>
          </p:cNvPr>
          <p:cNvSpPr txBox="1"/>
          <p:nvPr/>
        </p:nvSpPr>
        <p:spPr>
          <a:xfrm>
            <a:off x="195300" y="6088097"/>
            <a:ext cx="6138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</a:t>
            </a:r>
            <a:endParaRPr lang="en-US" sz="2400" dirty="0"/>
          </a:p>
        </p:txBody>
      </p:sp>
      <p:pic>
        <p:nvPicPr>
          <p:cNvPr id="42" name="Picture 41" descr="A group of coins&#10;&#10;Description automatically generated with low confidence">
            <a:extLst>
              <a:ext uri="{FF2B5EF4-FFF2-40B4-BE49-F238E27FC236}">
                <a16:creationId xmlns:a16="http://schemas.microsoft.com/office/drawing/2014/main" id="{1E3F0CA4-DF47-0392-2700-875A955958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940" t="-3718" r="706" b="3718"/>
          <a:stretch/>
        </p:blipFill>
        <p:spPr>
          <a:xfrm>
            <a:off x="6067455" y="6849689"/>
            <a:ext cx="1675506" cy="1225450"/>
          </a:xfrm>
          <a:prstGeom prst="rect">
            <a:avLst/>
          </a:prstGeom>
        </p:spPr>
      </p:pic>
      <p:grpSp>
        <p:nvGrpSpPr>
          <p:cNvPr id="10" name="Google Shape;200;p39">
            <a:extLst>
              <a:ext uri="{FF2B5EF4-FFF2-40B4-BE49-F238E27FC236}">
                <a16:creationId xmlns:a16="http://schemas.microsoft.com/office/drawing/2014/main" id="{E1EC8AC0-D15C-CC08-0586-0DD7455E1A58}"/>
              </a:ext>
            </a:extLst>
          </p:cNvPr>
          <p:cNvGrpSpPr/>
          <p:nvPr/>
        </p:nvGrpSpPr>
        <p:grpSpPr>
          <a:xfrm>
            <a:off x="6533582" y="5233870"/>
            <a:ext cx="2526915" cy="423631"/>
            <a:chOff x="16406666" y="22318202"/>
            <a:chExt cx="2046789" cy="536545"/>
          </a:xfrm>
        </p:grpSpPr>
        <p:sp>
          <p:nvSpPr>
            <p:cNvPr id="11" name="Google Shape;201;p39">
              <a:extLst>
                <a:ext uri="{FF2B5EF4-FFF2-40B4-BE49-F238E27FC236}">
                  <a16:creationId xmlns:a16="http://schemas.microsoft.com/office/drawing/2014/main" id="{D7B9E263-C73D-2140-53CF-E2226C42555F}"/>
                </a:ext>
              </a:extLst>
            </p:cNvPr>
            <p:cNvSpPr/>
            <p:nvPr/>
          </p:nvSpPr>
          <p:spPr>
            <a:xfrm>
              <a:off x="16709683" y="22487894"/>
              <a:ext cx="1255526" cy="194009"/>
            </a:xfrm>
            <a:prstGeom prst="rect">
              <a:avLst/>
            </a:prstGeom>
            <a:gradFill>
              <a:gsLst>
                <a:gs pos="0">
                  <a:srgbClr val="FFFF00"/>
                </a:gs>
                <a:gs pos="21000">
                  <a:srgbClr val="EF9C2D"/>
                </a:gs>
                <a:gs pos="50000">
                  <a:srgbClr val="EA3A00"/>
                </a:gs>
                <a:gs pos="77000">
                  <a:srgbClr val="FF0000"/>
                </a:gs>
                <a:gs pos="96000">
                  <a:srgbClr val="76080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 dirty="0"/>
            </a:p>
          </p:txBody>
        </p:sp>
        <p:sp>
          <p:nvSpPr>
            <p:cNvPr id="12" name="Google Shape;202;p39">
              <a:extLst>
                <a:ext uri="{FF2B5EF4-FFF2-40B4-BE49-F238E27FC236}">
                  <a16:creationId xmlns:a16="http://schemas.microsoft.com/office/drawing/2014/main" id="{39167E80-B1EB-869A-1796-C9DA9C4A4E11}"/>
                </a:ext>
              </a:extLst>
            </p:cNvPr>
            <p:cNvSpPr/>
            <p:nvPr/>
          </p:nvSpPr>
          <p:spPr>
            <a:xfrm>
              <a:off x="16406666" y="22318202"/>
              <a:ext cx="400041" cy="536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r>
                <a:rPr lang="en" dirty="0"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0</a:t>
              </a:r>
              <a:endParaRPr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3" name="Google Shape;203;p39">
              <a:extLst>
                <a:ext uri="{FF2B5EF4-FFF2-40B4-BE49-F238E27FC236}">
                  <a16:creationId xmlns:a16="http://schemas.microsoft.com/office/drawing/2014/main" id="{DCDA6D6E-AE22-DC81-04DD-B5924CBCA657}"/>
                </a:ext>
              </a:extLst>
            </p:cNvPr>
            <p:cNvSpPr/>
            <p:nvPr/>
          </p:nvSpPr>
          <p:spPr>
            <a:xfrm>
              <a:off x="17898840" y="22318202"/>
              <a:ext cx="554615" cy="5037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8.65</a:t>
              </a:r>
              <a:endParaRPr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pic>
        <p:nvPicPr>
          <p:cNvPr id="43" name="Picture 42" descr="A group of coins&#10;&#10;Description automatically generated with low confidence">
            <a:extLst>
              <a:ext uri="{FF2B5EF4-FFF2-40B4-BE49-F238E27FC236}">
                <a16:creationId xmlns:a16="http://schemas.microsoft.com/office/drawing/2014/main" id="{E7725C3D-180C-3728-04B6-638125E401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64"/>
          <a:stretch/>
        </p:blipFill>
        <p:spPr>
          <a:xfrm>
            <a:off x="0" y="3609147"/>
            <a:ext cx="9109430" cy="1619945"/>
          </a:xfrm>
          <a:prstGeom prst="rect">
            <a:avLst/>
          </a:prstGeom>
        </p:spPr>
      </p:pic>
      <p:pic>
        <p:nvPicPr>
          <p:cNvPr id="8" name="Picture 7" descr="A graph showing a number of different colored lines&#10;&#10;Description automatically generated">
            <a:extLst>
              <a:ext uri="{FF2B5EF4-FFF2-40B4-BE49-F238E27FC236}">
                <a16:creationId xmlns:a16="http://schemas.microsoft.com/office/drawing/2014/main" id="{29D95836-0DD7-5B27-C62E-62BFAA7C2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3" y="8073355"/>
            <a:ext cx="4630266" cy="2859443"/>
          </a:xfrm>
          <a:prstGeom prst="rect">
            <a:avLst/>
          </a:prstGeom>
        </p:spPr>
      </p:pic>
      <p:pic>
        <p:nvPicPr>
          <p:cNvPr id="22" name="Picture 2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08C26D6-7575-26FE-F88F-BD88992FF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8073356"/>
            <a:ext cx="4630266" cy="285944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6AF862-32B5-6DB6-8488-CB794B902275}"/>
              </a:ext>
            </a:extLst>
          </p:cNvPr>
          <p:cNvSpPr txBox="1"/>
          <p:nvPr/>
        </p:nvSpPr>
        <p:spPr>
          <a:xfrm>
            <a:off x="3245427" y="9278554"/>
            <a:ext cx="811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3B2E9"/>
                </a:solidFill>
              </a:rPr>
              <a:t>Vocal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82578E-A453-C5C2-2809-4AF308EC49EA}"/>
              </a:ext>
            </a:extLst>
          </p:cNvPr>
          <p:cNvSpPr txBox="1"/>
          <p:nvPr/>
        </p:nvSpPr>
        <p:spPr>
          <a:xfrm>
            <a:off x="2617632" y="9967294"/>
            <a:ext cx="107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55E00"/>
                </a:solidFill>
              </a:rPr>
              <a:t>Nonvocal</a:t>
            </a:r>
          </a:p>
        </p:txBody>
      </p:sp>
    </p:spTree>
    <p:extLst>
      <p:ext uri="{BB962C8B-B14F-4D97-AF65-F5344CB8AC3E}">
        <p14:creationId xmlns:p14="http://schemas.microsoft.com/office/powerpoint/2010/main" val="2340918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3D24CAF1-B1ED-BF8A-DD90-E61E9B135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72"/>
          <a:stretch/>
        </p:blipFill>
        <p:spPr>
          <a:xfrm>
            <a:off x="61457" y="5682530"/>
            <a:ext cx="4585727" cy="3135194"/>
          </a:xfrm>
          <a:prstGeom prst="rect">
            <a:avLst/>
          </a:prstGeom>
        </p:spPr>
      </p:pic>
      <p:pic>
        <p:nvPicPr>
          <p:cNvPr id="33" name="Picture 32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306A484C-537A-5A24-E837-2C301B0681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672"/>
          <a:stretch/>
        </p:blipFill>
        <p:spPr>
          <a:xfrm>
            <a:off x="4572000" y="5697520"/>
            <a:ext cx="4567253" cy="31225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B0035E-73F2-9E5A-1C6A-92F7B0CB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85379"/>
            <a:ext cx="8520600" cy="608252"/>
          </a:xfrm>
        </p:spPr>
        <p:txBody>
          <a:bodyPr>
            <a:noAutofit/>
          </a:bodyPr>
          <a:lstStyle/>
          <a:p>
            <a:r>
              <a:rPr lang="en-US" sz="2400" b="1" dirty="0"/>
              <a:t>All Vocal &gt; All Nonvocal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94481-1996-587C-7619-82F5F19609EA}"/>
              </a:ext>
            </a:extLst>
          </p:cNvPr>
          <p:cNvSpPr txBox="1"/>
          <p:nvPr/>
        </p:nvSpPr>
        <p:spPr>
          <a:xfrm>
            <a:off x="5095843" y="9098748"/>
            <a:ext cx="4075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Voxel Threshold: p &lt; 0.05 (FDR-corrected)</a:t>
            </a:r>
            <a:endParaRPr lang="en-US" dirty="0"/>
          </a:p>
          <a:p>
            <a:pPr algn="ctr"/>
            <a:r>
              <a:rPr lang="en-US" dirty="0">
                <a:latin typeface="Arial" panose="020B0604020202020204" pitchFamily="34" charset="0"/>
              </a:rPr>
              <a:t>Cluster Threshold: p &lt; 0.05 (FDR-corrected)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454F7EA-A4D3-1D1A-7558-347130663AFB}"/>
              </a:ext>
            </a:extLst>
          </p:cNvPr>
          <p:cNvSpPr txBox="1">
            <a:spLocks/>
          </p:cNvSpPr>
          <p:nvPr/>
        </p:nvSpPr>
        <p:spPr>
          <a:xfrm>
            <a:off x="0" y="2870647"/>
            <a:ext cx="914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Other-Selected Vocal &gt; Other-Selected Nonvocal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CB43DA-22ED-8665-03F4-97FA1E775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7" y="1321725"/>
            <a:ext cx="9109429" cy="1622820"/>
          </a:xfrm>
          <a:prstGeom prst="rect">
            <a:avLst/>
          </a:prstGeom>
        </p:spPr>
      </p:pic>
      <p:pic>
        <p:nvPicPr>
          <p:cNvPr id="9" name="Picture 8" descr="A group of coins&#10;&#10;Description automatically generated with low confidence">
            <a:extLst>
              <a:ext uri="{FF2B5EF4-FFF2-40B4-BE49-F238E27FC236}">
                <a16:creationId xmlns:a16="http://schemas.microsoft.com/office/drawing/2014/main" id="{01A96A52-D142-8044-3CBB-1EEF69AE3C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5646"/>
          <a:stretch/>
        </p:blipFill>
        <p:spPr>
          <a:xfrm>
            <a:off x="1109054" y="3785271"/>
            <a:ext cx="2569174" cy="1879071"/>
          </a:xfrm>
          <a:prstGeom prst="rect">
            <a:avLst/>
          </a:prstGeom>
        </p:spPr>
      </p:pic>
      <p:grpSp>
        <p:nvGrpSpPr>
          <p:cNvPr id="14" name="Google Shape;200;p39">
            <a:extLst>
              <a:ext uri="{FF2B5EF4-FFF2-40B4-BE49-F238E27FC236}">
                <a16:creationId xmlns:a16="http://schemas.microsoft.com/office/drawing/2014/main" id="{AAFB4CD8-C71B-FC04-590C-6CA23AADEA83}"/>
              </a:ext>
            </a:extLst>
          </p:cNvPr>
          <p:cNvGrpSpPr/>
          <p:nvPr/>
        </p:nvGrpSpPr>
        <p:grpSpPr>
          <a:xfrm>
            <a:off x="195300" y="933949"/>
            <a:ext cx="2526915" cy="423631"/>
            <a:chOff x="16406666" y="22318202"/>
            <a:chExt cx="2046789" cy="536545"/>
          </a:xfrm>
        </p:grpSpPr>
        <p:sp>
          <p:nvSpPr>
            <p:cNvPr id="15" name="Google Shape;201;p39">
              <a:extLst>
                <a:ext uri="{FF2B5EF4-FFF2-40B4-BE49-F238E27FC236}">
                  <a16:creationId xmlns:a16="http://schemas.microsoft.com/office/drawing/2014/main" id="{F5FB4819-10BB-6A9F-1EF3-294BFF2E6BD0}"/>
                </a:ext>
              </a:extLst>
            </p:cNvPr>
            <p:cNvSpPr/>
            <p:nvPr/>
          </p:nvSpPr>
          <p:spPr>
            <a:xfrm>
              <a:off x="16709683" y="22487894"/>
              <a:ext cx="1255526" cy="194009"/>
            </a:xfrm>
            <a:prstGeom prst="rect">
              <a:avLst/>
            </a:prstGeom>
            <a:gradFill>
              <a:gsLst>
                <a:gs pos="0">
                  <a:srgbClr val="FFFF00"/>
                </a:gs>
                <a:gs pos="21000">
                  <a:srgbClr val="EF9C2D"/>
                </a:gs>
                <a:gs pos="50000">
                  <a:srgbClr val="EA3A00"/>
                </a:gs>
                <a:gs pos="77000">
                  <a:srgbClr val="FF0000"/>
                </a:gs>
                <a:gs pos="96000">
                  <a:srgbClr val="76080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 dirty="0"/>
            </a:p>
          </p:txBody>
        </p:sp>
        <p:sp>
          <p:nvSpPr>
            <p:cNvPr id="16" name="Google Shape;202;p39">
              <a:extLst>
                <a:ext uri="{FF2B5EF4-FFF2-40B4-BE49-F238E27FC236}">
                  <a16:creationId xmlns:a16="http://schemas.microsoft.com/office/drawing/2014/main" id="{94CE3C40-214E-8A12-E264-6194F1B6069C}"/>
                </a:ext>
              </a:extLst>
            </p:cNvPr>
            <p:cNvSpPr/>
            <p:nvPr/>
          </p:nvSpPr>
          <p:spPr>
            <a:xfrm>
              <a:off x="16406666" y="22318202"/>
              <a:ext cx="400041" cy="536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r>
                <a:rPr lang="en" dirty="0"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0</a:t>
              </a:r>
              <a:endParaRPr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7" name="Google Shape;203;p39">
              <a:extLst>
                <a:ext uri="{FF2B5EF4-FFF2-40B4-BE49-F238E27FC236}">
                  <a16:creationId xmlns:a16="http://schemas.microsoft.com/office/drawing/2014/main" id="{77A601B7-FA08-B6A0-C533-4D6BEAA443F6}"/>
                </a:ext>
              </a:extLst>
            </p:cNvPr>
            <p:cNvSpPr/>
            <p:nvPr/>
          </p:nvSpPr>
          <p:spPr>
            <a:xfrm>
              <a:off x="17898840" y="22318202"/>
              <a:ext cx="554615" cy="5037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11.05</a:t>
              </a:r>
              <a:endParaRPr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3B6866-8261-B955-A800-979D533AA0BB}"/>
              </a:ext>
            </a:extLst>
          </p:cNvPr>
          <p:cNvSpPr txBox="1"/>
          <p:nvPr/>
        </p:nvSpPr>
        <p:spPr>
          <a:xfrm>
            <a:off x="195300" y="475389"/>
            <a:ext cx="654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46E5F5-0300-5ACD-EC75-32AEC75673B9}"/>
              </a:ext>
            </a:extLst>
          </p:cNvPr>
          <p:cNvSpPr txBox="1"/>
          <p:nvPr/>
        </p:nvSpPr>
        <p:spPr>
          <a:xfrm>
            <a:off x="195300" y="3060545"/>
            <a:ext cx="6549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DEB93FB-C627-028B-F876-FA053FBD4F92}"/>
              </a:ext>
            </a:extLst>
          </p:cNvPr>
          <p:cNvSpPr txBox="1">
            <a:spLocks/>
          </p:cNvSpPr>
          <p:nvPr/>
        </p:nvSpPr>
        <p:spPr>
          <a:xfrm>
            <a:off x="397645" y="10926632"/>
            <a:ext cx="7929189" cy="119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Vocal vs. Nonvocal ROI Activation</a:t>
            </a:r>
            <a:br>
              <a:rPr lang="en-US" sz="2400" b="1" dirty="0"/>
            </a:br>
            <a:r>
              <a:rPr lang="en-US" sz="1800" b="1" dirty="0"/>
              <a:t>(averaged across all other-selected stimuli)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B4D85F-9C6A-ECFA-1931-5E41F09E1D10}"/>
              </a:ext>
            </a:extLst>
          </p:cNvPr>
          <p:cNvSpPr txBox="1"/>
          <p:nvPr/>
        </p:nvSpPr>
        <p:spPr>
          <a:xfrm>
            <a:off x="195300" y="11509895"/>
            <a:ext cx="6138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</a:t>
            </a:r>
            <a:endParaRPr lang="en-US" sz="2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6AF862-32B5-6DB6-8488-CB794B902275}"/>
              </a:ext>
            </a:extLst>
          </p:cNvPr>
          <p:cNvSpPr txBox="1"/>
          <p:nvPr/>
        </p:nvSpPr>
        <p:spPr>
          <a:xfrm>
            <a:off x="3149965" y="6635609"/>
            <a:ext cx="811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53B2E9"/>
                </a:solidFill>
              </a:rPr>
              <a:t>Vocal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82578E-A453-C5C2-2809-4AF308EC49EA}"/>
              </a:ext>
            </a:extLst>
          </p:cNvPr>
          <p:cNvSpPr txBox="1"/>
          <p:nvPr/>
        </p:nvSpPr>
        <p:spPr>
          <a:xfrm>
            <a:off x="2723219" y="7522172"/>
            <a:ext cx="1079204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55E00"/>
                </a:solidFill>
              </a:rPr>
              <a:t>Nonvocal</a:t>
            </a:r>
          </a:p>
        </p:txBody>
      </p:sp>
      <p:pic>
        <p:nvPicPr>
          <p:cNvPr id="42" name="Picture 41" descr="A group of coins&#10;&#10;Description automatically generated with low confidence">
            <a:extLst>
              <a:ext uri="{FF2B5EF4-FFF2-40B4-BE49-F238E27FC236}">
                <a16:creationId xmlns:a16="http://schemas.microsoft.com/office/drawing/2014/main" id="{1E3F0CA4-DF47-0392-2700-875A955958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940" t="-3718" r="706" b="3718"/>
          <a:stretch/>
        </p:blipFill>
        <p:spPr>
          <a:xfrm>
            <a:off x="5465771" y="3747402"/>
            <a:ext cx="2569175" cy="1879072"/>
          </a:xfrm>
          <a:prstGeom prst="rect">
            <a:avLst/>
          </a:prstGeom>
        </p:spPr>
      </p:pic>
      <p:grpSp>
        <p:nvGrpSpPr>
          <p:cNvPr id="10" name="Google Shape;200;p39">
            <a:extLst>
              <a:ext uri="{FF2B5EF4-FFF2-40B4-BE49-F238E27FC236}">
                <a16:creationId xmlns:a16="http://schemas.microsoft.com/office/drawing/2014/main" id="{E1EC8AC0-D15C-CC08-0586-0DD7455E1A58}"/>
              </a:ext>
            </a:extLst>
          </p:cNvPr>
          <p:cNvGrpSpPr/>
          <p:nvPr/>
        </p:nvGrpSpPr>
        <p:grpSpPr>
          <a:xfrm>
            <a:off x="195300" y="3479118"/>
            <a:ext cx="2526915" cy="423631"/>
            <a:chOff x="16406666" y="22318202"/>
            <a:chExt cx="2046789" cy="536545"/>
          </a:xfrm>
        </p:grpSpPr>
        <p:sp>
          <p:nvSpPr>
            <p:cNvPr id="11" name="Google Shape;201;p39">
              <a:extLst>
                <a:ext uri="{FF2B5EF4-FFF2-40B4-BE49-F238E27FC236}">
                  <a16:creationId xmlns:a16="http://schemas.microsoft.com/office/drawing/2014/main" id="{D7B9E263-C73D-2140-53CF-E2226C42555F}"/>
                </a:ext>
              </a:extLst>
            </p:cNvPr>
            <p:cNvSpPr/>
            <p:nvPr/>
          </p:nvSpPr>
          <p:spPr>
            <a:xfrm>
              <a:off x="16709683" y="22487894"/>
              <a:ext cx="1255526" cy="194009"/>
            </a:xfrm>
            <a:prstGeom prst="rect">
              <a:avLst/>
            </a:prstGeom>
            <a:gradFill>
              <a:gsLst>
                <a:gs pos="0">
                  <a:srgbClr val="FFFF00"/>
                </a:gs>
                <a:gs pos="21000">
                  <a:srgbClr val="EF9C2D"/>
                </a:gs>
                <a:gs pos="50000">
                  <a:srgbClr val="EA3A00"/>
                </a:gs>
                <a:gs pos="77000">
                  <a:srgbClr val="FF0000"/>
                </a:gs>
                <a:gs pos="96000">
                  <a:srgbClr val="76080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 dirty="0"/>
            </a:p>
          </p:txBody>
        </p:sp>
        <p:sp>
          <p:nvSpPr>
            <p:cNvPr id="12" name="Google Shape;202;p39">
              <a:extLst>
                <a:ext uri="{FF2B5EF4-FFF2-40B4-BE49-F238E27FC236}">
                  <a16:creationId xmlns:a16="http://schemas.microsoft.com/office/drawing/2014/main" id="{39167E80-B1EB-869A-1796-C9DA9C4A4E11}"/>
                </a:ext>
              </a:extLst>
            </p:cNvPr>
            <p:cNvSpPr/>
            <p:nvPr/>
          </p:nvSpPr>
          <p:spPr>
            <a:xfrm>
              <a:off x="16406666" y="22318202"/>
              <a:ext cx="400041" cy="536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r>
                <a:rPr lang="en" dirty="0"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0</a:t>
              </a:r>
              <a:endParaRPr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3" name="Google Shape;203;p39">
              <a:extLst>
                <a:ext uri="{FF2B5EF4-FFF2-40B4-BE49-F238E27FC236}">
                  <a16:creationId xmlns:a16="http://schemas.microsoft.com/office/drawing/2014/main" id="{DCDA6D6E-AE22-DC81-04DD-B5924CBCA657}"/>
                </a:ext>
              </a:extLst>
            </p:cNvPr>
            <p:cNvSpPr/>
            <p:nvPr/>
          </p:nvSpPr>
          <p:spPr>
            <a:xfrm>
              <a:off x="17898840" y="22318202"/>
              <a:ext cx="554615" cy="5037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8.65</a:t>
              </a:r>
              <a:endParaRPr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9694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graph of a cluster&#10;&#10;Description automatically generated with medium confidence">
            <a:extLst>
              <a:ext uri="{FF2B5EF4-FFF2-40B4-BE49-F238E27FC236}">
                <a16:creationId xmlns:a16="http://schemas.microsoft.com/office/drawing/2014/main" id="{035680EB-BC9F-2FC1-44B3-EBA1E7C01C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505"/>
          <a:stretch/>
        </p:blipFill>
        <p:spPr>
          <a:xfrm>
            <a:off x="0" y="9054725"/>
            <a:ext cx="4570755" cy="36900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EE5C06-7087-85AD-11AB-DF1E77225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193"/>
          <a:stretch/>
        </p:blipFill>
        <p:spPr>
          <a:xfrm>
            <a:off x="1" y="4596243"/>
            <a:ext cx="4658866" cy="3745902"/>
          </a:xfrm>
          <a:prstGeom prst="rect">
            <a:avLst/>
          </a:prstGeom>
        </p:spPr>
      </p:pic>
      <p:pic>
        <p:nvPicPr>
          <p:cNvPr id="23" name="Picture 2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20FCB34-7ACC-4D3F-3164-AA7A61CFC9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1" r="24274"/>
          <a:stretch/>
        </p:blipFill>
        <p:spPr>
          <a:xfrm>
            <a:off x="4559645" y="4573144"/>
            <a:ext cx="4573226" cy="37572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C448A4B-4DEF-E329-9CF1-F30EDDCB2A4D}"/>
              </a:ext>
            </a:extLst>
          </p:cNvPr>
          <p:cNvSpPr txBox="1"/>
          <p:nvPr/>
        </p:nvSpPr>
        <p:spPr>
          <a:xfrm>
            <a:off x="109983" y="4072863"/>
            <a:ext cx="6898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</a:t>
            </a:r>
            <a:endParaRPr lang="en-US" sz="24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347588F-6D76-5BE7-5241-0869CA94DAD6}"/>
              </a:ext>
            </a:extLst>
          </p:cNvPr>
          <p:cNvSpPr txBox="1">
            <a:spLocks/>
          </p:cNvSpPr>
          <p:nvPr/>
        </p:nvSpPr>
        <p:spPr>
          <a:xfrm>
            <a:off x="590554" y="3898907"/>
            <a:ext cx="7929189" cy="77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Vocals in English vs. Vocals in Another Language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16F41A-90BC-FBA4-76C6-8EF88FAA089D}"/>
              </a:ext>
            </a:extLst>
          </p:cNvPr>
          <p:cNvSpPr txBox="1"/>
          <p:nvPr/>
        </p:nvSpPr>
        <p:spPr>
          <a:xfrm>
            <a:off x="109983" y="8516958"/>
            <a:ext cx="6898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</a:t>
            </a:r>
            <a:endParaRPr lang="en-US" sz="2400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CB5CAF33-2E3B-9AF9-65F2-6D7D2AF2AC4C}"/>
              </a:ext>
            </a:extLst>
          </p:cNvPr>
          <p:cNvSpPr txBox="1">
            <a:spLocks/>
          </p:cNvSpPr>
          <p:nvPr/>
        </p:nvSpPr>
        <p:spPr>
          <a:xfrm>
            <a:off x="607404" y="8373038"/>
            <a:ext cx="7929189" cy="772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Vocals in Another Language vs. Nonvocal Music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9F724-3A06-47F5-078E-8BD72F46ACC3}"/>
              </a:ext>
            </a:extLst>
          </p:cNvPr>
          <p:cNvSpPr txBox="1"/>
          <p:nvPr/>
        </p:nvSpPr>
        <p:spPr>
          <a:xfrm>
            <a:off x="3100911" y="5783948"/>
            <a:ext cx="1321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C79A7"/>
                </a:solidFill>
              </a:rPr>
              <a:t>English Vocals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DCE7F2-EED7-FF08-7B6E-40C085EA101E}"/>
              </a:ext>
            </a:extLst>
          </p:cNvPr>
          <p:cNvSpPr txBox="1"/>
          <p:nvPr/>
        </p:nvSpPr>
        <p:spPr>
          <a:xfrm>
            <a:off x="2883388" y="7343946"/>
            <a:ext cx="177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9B6F"/>
                </a:solidFill>
              </a:rPr>
              <a:t>Non-English Vocals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EE4230-C5C9-E6F7-626B-043CCED68A7F}"/>
              </a:ext>
            </a:extLst>
          </p:cNvPr>
          <p:cNvSpPr txBox="1"/>
          <p:nvPr/>
        </p:nvSpPr>
        <p:spPr>
          <a:xfrm>
            <a:off x="2395568" y="10415992"/>
            <a:ext cx="1775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9B6F"/>
                </a:solidFill>
              </a:rPr>
              <a:t>Non-English Vocals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E52AC3-0338-77B2-40E3-873099EAEF81}"/>
              </a:ext>
            </a:extLst>
          </p:cNvPr>
          <p:cNvSpPr txBox="1"/>
          <p:nvPr/>
        </p:nvSpPr>
        <p:spPr>
          <a:xfrm>
            <a:off x="2217427" y="11475027"/>
            <a:ext cx="1079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55E00"/>
                </a:solidFill>
              </a:rPr>
              <a:t>Nonvocal</a:t>
            </a:r>
          </a:p>
        </p:txBody>
      </p:sp>
      <p:pic>
        <p:nvPicPr>
          <p:cNvPr id="18" name="Picture 17" descr="A group of coins&#10;&#10;Description automatically generated with low confidence">
            <a:extLst>
              <a:ext uri="{FF2B5EF4-FFF2-40B4-BE49-F238E27FC236}">
                <a16:creationId xmlns:a16="http://schemas.microsoft.com/office/drawing/2014/main" id="{CC4957A8-6D43-4751-27B7-AB28169CB5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4487"/>
          <a:stretch/>
        </p:blipFill>
        <p:spPr>
          <a:xfrm>
            <a:off x="656209" y="4498804"/>
            <a:ext cx="977938" cy="682769"/>
          </a:xfrm>
          <a:prstGeom prst="rect">
            <a:avLst/>
          </a:prstGeom>
        </p:spPr>
      </p:pic>
      <p:pic>
        <p:nvPicPr>
          <p:cNvPr id="19" name="Picture 18" descr="A group of coins&#10;&#10;Description automatically generated with low confidence">
            <a:extLst>
              <a:ext uri="{FF2B5EF4-FFF2-40B4-BE49-F238E27FC236}">
                <a16:creationId xmlns:a16="http://schemas.microsoft.com/office/drawing/2014/main" id="{1E8F8275-D0B1-0088-54D3-6C5DEA7F22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954" t="-1277" r="-467" b="1277"/>
          <a:stretch/>
        </p:blipFill>
        <p:spPr>
          <a:xfrm>
            <a:off x="8116187" y="4459617"/>
            <a:ext cx="977938" cy="6827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C2C281-A34C-C741-0BD3-DB41CC0D357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3692"/>
          <a:stretch/>
        </p:blipFill>
        <p:spPr>
          <a:xfrm>
            <a:off x="4569874" y="9043012"/>
            <a:ext cx="4574126" cy="37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0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C9B4F-C021-CF95-B2A2-B9D8EB7CB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76" y="212577"/>
            <a:ext cx="8520600" cy="1197227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/>
              <a:t>Time-Locked Vocal Onsets at </a:t>
            </a:r>
            <a:r>
              <a:rPr lang="en-US" sz="2400" b="1" dirty="0" err="1"/>
              <a:t>pMTG</a:t>
            </a:r>
            <a:r>
              <a:rPr lang="en-US" sz="2400" b="1" dirty="0"/>
              <a:t> Right Cluster</a:t>
            </a:r>
            <a:br>
              <a:rPr lang="en-US" b="1" dirty="0"/>
            </a:br>
            <a:r>
              <a:rPr lang="en-US" sz="1800" b="1" dirty="0"/>
              <a:t>(across all participants for each other-selected vocal stimulus)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19D8907-BE7A-95CF-A9CC-AE8382D91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4620" y="1807783"/>
            <a:ext cx="4504082" cy="2781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001C49-A4C5-648B-5992-62F2033D5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4" y="4618269"/>
            <a:ext cx="4572001" cy="2823461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1551A9E-3939-BAFB-D341-9D9DBEB3C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5942" y="4669656"/>
            <a:ext cx="4572000" cy="2823461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12CD74E5-2B58-6808-8E97-571EE675D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86" y="7493117"/>
            <a:ext cx="4484663" cy="2769525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A6D03C51-D407-C8D0-4ACA-E808BDB1D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18" y="1764046"/>
            <a:ext cx="4572001" cy="28234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BDF208-12C7-E64B-31B8-4C4281A8AA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281" y="7470698"/>
            <a:ext cx="4484661" cy="27695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073704-69E2-2FF6-BC5A-1D66DCBE4060}"/>
              </a:ext>
            </a:extLst>
          </p:cNvPr>
          <p:cNvSpPr txBox="1"/>
          <p:nvPr/>
        </p:nvSpPr>
        <p:spPr>
          <a:xfrm>
            <a:off x="115820" y="447316"/>
            <a:ext cx="369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C78CDC-26CA-1CFA-008D-9F580EFB3287}"/>
              </a:ext>
            </a:extLst>
          </p:cNvPr>
          <p:cNvSpPr/>
          <p:nvPr/>
        </p:nvSpPr>
        <p:spPr>
          <a:xfrm>
            <a:off x="4521107" y="1292163"/>
            <a:ext cx="447870" cy="429208"/>
          </a:xfrm>
          <a:prstGeom prst="rect">
            <a:avLst/>
          </a:prstGeom>
          <a:solidFill>
            <a:srgbClr val="E0F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EA08467-E445-A424-3352-72362D1D5633}"/>
              </a:ext>
            </a:extLst>
          </p:cNvPr>
          <p:cNvSpPr txBox="1">
            <a:spLocks/>
          </p:cNvSpPr>
          <p:nvPr/>
        </p:nvSpPr>
        <p:spPr>
          <a:xfrm>
            <a:off x="4962569" y="1205750"/>
            <a:ext cx="3312003" cy="50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/>
              <a:t>indicates presence of vocals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30857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C9B4F-C021-CF95-B2A2-B9D8EB7CB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76" y="212577"/>
            <a:ext cx="8520600" cy="1197227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/>
              <a:t>Time-Locked Vocal Onsets at </a:t>
            </a:r>
            <a:r>
              <a:rPr lang="en-US" sz="2400" b="1" dirty="0" err="1"/>
              <a:t>pMTG</a:t>
            </a:r>
            <a:r>
              <a:rPr lang="en-US" sz="2400" b="1" dirty="0"/>
              <a:t> Right Cluster</a:t>
            </a:r>
            <a:br>
              <a:rPr lang="en-US" b="1" dirty="0"/>
            </a:br>
            <a:r>
              <a:rPr lang="en-US" sz="1800" b="1" dirty="0"/>
              <a:t>(across all participants for each other-selected vocal stimulus)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073704-69E2-2FF6-BC5A-1D66DCBE4060}"/>
              </a:ext>
            </a:extLst>
          </p:cNvPr>
          <p:cNvSpPr txBox="1"/>
          <p:nvPr/>
        </p:nvSpPr>
        <p:spPr>
          <a:xfrm>
            <a:off x="115820" y="447316"/>
            <a:ext cx="369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B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C78CDC-26CA-1CFA-008D-9F580EFB3287}"/>
              </a:ext>
            </a:extLst>
          </p:cNvPr>
          <p:cNvSpPr/>
          <p:nvPr/>
        </p:nvSpPr>
        <p:spPr>
          <a:xfrm>
            <a:off x="4521107" y="1292163"/>
            <a:ext cx="447870" cy="429208"/>
          </a:xfrm>
          <a:prstGeom prst="rect">
            <a:avLst/>
          </a:prstGeom>
          <a:solidFill>
            <a:srgbClr val="E0F0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EA08467-E445-A424-3352-72362D1D5633}"/>
              </a:ext>
            </a:extLst>
          </p:cNvPr>
          <p:cNvSpPr txBox="1">
            <a:spLocks/>
          </p:cNvSpPr>
          <p:nvPr/>
        </p:nvSpPr>
        <p:spPr>
          <a:xfrm>
            <a:off x="4962569" y="1205750"/>
            <a:ext cx="3312003" cy="501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 sz="1800" dirty="0"/>
              <a:t>indicates presence of vocals</a:t>
            </a:r>
            <a:endParaRPr lang="en-US" sz="1400" dirty="0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9A184C0-2BC7-00F4-8F10-9126BD7B0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5" y="1793180"/>
            <a:ext cx="4616201" cy="2850757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978FEDC-2733-E0BF-601B-E6824FB3C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107" y="1793298"/>
            <a:ext cx="4622894" cy="2854891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051ECAC5-3C05-D9D5-70C1-8B5D3C122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97" y="4684144"/>
            <a:ext cx="4616199" cy="2850756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221BD0D9-AFC7-932F-EA59-FC9E1AD19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4572" y="4680009"/>
            <a:ext cx="4589427" cy="2834223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8B09D00B-3A57-4E3B-B1ED-57BCC12FD5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30" y="7589491"/>
            <a:ext cx="4649666" cy="287142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55E4D7C-8572-AD8F-A088-85C1046CF3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7798" y="7589491"/>
            <a:ext cx="4616201" cy="285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27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A7B150-2CAC-25A4-C178-644EBA69D82D}"/>
              </a:ext>
            </a:extLst>
          </p:cNvPr>
          <p:cNvSpPr txBox="1">
            <a:spLocks/>
          </p:cNvSpPr>
          <p:nvPr/>
        </p:nvSpPr>
        <p:spPr>
          <a:xfrm>
            <a:off x="192614" y="2596871"/>
            <a:ext cx="8520600" cy="608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/>
              <a:t>Vocal &gt; </a:t>
            </a:r>
            <a:r>
              <a:rPr lang="en-US" sz="2000" b="1" dirty="0" err="1"/>
              <a:t>Nonvocal</a:t>
            </a:r>
            <a:r>
              <a:rPr lang="en-US" sz="2000" b="1" dirty="0"/>
              <a:t> (All Music)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59B39-6926-7DC6-E97D-CDFA83570235}"/>
              </a:ext>
            </a:extLst>
          </p:cNvPr>
          <p:cNvSpPr txBox="1"/>
          <p:nvPr/>
        </p:nvSpPr>
        <p:spPr>
          <a:xfrm>
            <a:off x="5229211" y="14017394"/>
            <a:ext cx="40750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</a:rPr>
              <a:t>Voxel Threshold: p &lt; 0.05 (FDR-corrected)</a:t>
            </a:r>
            <a:endParaRPr lang="en-US" dirty="0"/>
          </a:p>
          <a:p>
            <a:pPr algn="ctr"/>
            <a:r>
              <a:rPr lang="en-US" dirty="0">
                <a:latin typeface="Arial" panose="020B0604020202020204" pitchFamily="34" charset="0"/>
              </a:rPr>
              <a:t>Cluster Threshold: p &lt; 0.05 (FDR-corrected)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F1903B-B24A-635A-5338-21F9A5E81EEA}"/>
              </a:ext>
            </a:extLst>
          </p:cNvPr>
          <p:cNvSpPr txBox="1">
            <a:spLocks/>
          </p:cNvSpPr>
          <p:nvPr/>
        </p:nvSpPr>
        <p:spPr>
          <a:xfrm>
            <a:off x="-2686" y="5155397"/>
            <a:ext cx="914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/>
              <a:t>Vocal &gt; </a:t>
            </a:r>
            <a:r>
              <a:rPr lang="en-US" sz="2000" b="1" dirty="0" err="1"/>
              <a:t>Nonvocal</a:t>
            </a:r>
            <a:r>
              <a:rPr lang="en-US" sz="2000" b="1" dirty="0"/>
              <a:t> (Other-Selected Music Only)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F31F0C-6D38-2CAF-A8CC-41C85B6CF001}"/>
              </a:ext>
            </a:extLst>
          </p:cNvPr>
          <p:cNvSpPr txBox="1"/>
          <p:nvPr/>
        </p:nvSpPr>
        <p:spPr>
          <a:xfrm>
            <a:off x="186403" y="2068822"/>
            <a:ext cx="719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72C7E2-C06C-7C72-DA0A-0648E1F90C03}"/>
              </a:ext>
            </a:extLst>
          </p:cNvPr>
          <p:cNvSpPr txBox="1"/>
          <p:nvPr/>
        </p:nvSpPr>
        <p:spPr>
          <a:xfrm>
            <a:off x="186403" y="8189914"/>
            <a:ext cx="3595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B</a:t>
            </a:r>
            <a:endParaRPr lang="en-US" sz="240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C516D92-5812-DFB4-079C-20A20D9365ED}"/>
              </a:ext>
            </a:extLst>
          </p:cNvPr>
          <p:cNvSpPr txBox="1">
            <a:spLocks/>
          </p:cNvSpPr>
          <p:nvPr/>
        </p:nvSpPr>
        <p:spPr>
          <a:xfrm>
            <a:off x="545954" y="2002437"/>
            <a:ext cx="8283659" cy="608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Seed-Based Connectivity from Auditory Network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A456F7F-3ED2-FDCA-0C36-A060C0F8210C}"/>
              </a:ext>
            </a:extLst>
          </p:cNvPr>
          <p:cNvSpPr txBox="1">
            <a:spLocks/>
          </p:cNvSpPr>
          <p:nvPr/>
        </p:nvSpPr>
        <p:spPr>
          <a:xfrm>
            <a:off x="284905" y="8131974"/>
            <a:ext cx="8520600" cy="608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Seed-Based Connectivity from Reward Network</a:t>
            </a:r>
          </a:p>
        </p:txBody>
      </p:sp>
      <p:pic>
        <p:nvPicPr>
          <p:cNvPr id="22" name="Picture 21" descr="A picture containing music&#10;&#10;Description automatically generated">
            <a:extLst>
              <a:ext uri="{FF2B5EF4-FFF2-40B4-BE49-F238E27FC236}">
                <a16:creationId xmlns:a16="http://schemas.microsoft.com/office/drawing/2014/main" id="{8EF468E3-AD66-6B39-921C-65D460B5F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14" y="3067349"/>
            <a:ext cx="9065100" cy="1623241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A653ED2A-B535-3C47-6FF7-B62201F3E2F3}"/>
              </a:ext>
            </a:extLst>
          </p:cNvPr>
          <p:cNvSpPr txBox="1">
            <a:spLocks/>
          </p:cNvSpPr>
          <p:nvPr/>
        </p:nvSpPr>
        <p:spPr>
          <a:xfrm>
            <a:off x="309014" y="8835036"/>
            <a:ext cx="8520600" cy="608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/>
              <a:t>Vocal &gt; </a:t>
            </a:r>
            <a:r>
              <a:rPr lang="en-US" sz="2000" b="1" dirty="0" err="1"/>
              <a:t>Nonvocal</a:t>
            </a:r>
            <a:r>
              <a:rPr lang="en-US" sz="2000" b="1" dirty="0"/>
              <a:t> (All Music)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20FA72E-6B47-C609-D430-0876A962E8BC}"/>
              </a:ext>
            </a:extLst>
          </p:cNvPr>
          <p:cNvSpPr txBox="1">
            <a:spLocks/>
          </p:cNvSpPr>
          <p:nvPr/>
        </p:nvSpPr>
        <p:spPr>
          <a:xfrm>
            <a:off x="-2686" y="11233826"/>
            <a:ext cx="914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b="1" dirty="0"/>
              <a:t>Vocal &gt; </a:t>
            </a:r>
            <a:r>
              <a:rPr lang="en-US" sz="2000" b="1" dirty="0" err="1"/>
              <a:t>Nonvocal</a:t>
            </a:r>
            <a:r>
              <a:rPr lang="en-US" sz="2000" b="1" dirty="0"/>
              <a:t> (Other-Selected Music Only)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F78240-5E79-6A3B-2384-FFBD9028E623}"/>
              </a:ext>
            </a:extLst>
          </p:cNvPr>
          <p:cNvSpPr txBox="1"/>
          <p:nvPr/>
        </p:nvSpPr>
        <p:spPr>
          <a:xfrm>
            <a:off x="6155462" y="4839686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-5.50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1E99E9-2F5F-AF07-215B-EC4B38257932}"/>
              </a:ext>
            </a:extLst>
          </p:cNvPr>
          <p:cNvSpPr txBox="1"/>
          <p:nvPr/>
        </p:nvSpPr>
        <p:spPr>
          <a:xfrm>
            <a:off x="8539248" y="4832871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5.63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DFEE267-B636-C342-B507-2DAE368D71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98" t="-9518" r="7046" b="-1"/>
          <a:stretch/>
        </p:blipFill>
        <p:spPr>
          <a:xfrm>
            <a:off x="6742888" y="4891518"/>
            <a:ext cx="1796359" cy="210172"/>
          </a:xfrm>
          <a:prstGeom prst="rect">
            <a:avLst/>
          </a:prstGeom>
          <a:ln>
            <a:noFill/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5773143-610B-F0A3-4E4D-A6CB6E1B3E5C}"/>
              </a:ext>
            </a:extLst>
          </p:cNvPr>
          <p:cNvSpPr txBox="1"/>
          <p:nvPr/>
        </p:nvSpPr>
        <p:spPr>
          <a:xfrm>
            <a:off x="6155462" y="7544737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-6.47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1BBAF9-32D3-D3A1-400B-77877B52C069}"/>
              </a:ext>
            </a:extLst>
          </p:cNvPr>
          <p:cNvSpPr txBox="1"/>
          <p:nvPr/>
        </p:nvSpPr>
        <p:spPr>
          <a:xfrm>
            <a:off x="8539246" y="7520183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4.93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7B6B9A7-149B-FFD5-140F-F76C347A84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98" t="-9518" r="7046" b="-1"/>
          <a:stretch/>
        </p:blipFill>
        <p:spPr>
          <a:xfrm>
            <a:off x="6742887" y="7578722"/>
            <a:ext cx="1796359" cy="210172"/>
          </a:xfrm>
          <a:prstGeom prst="rect">
            <a:avLst/>
          </a:prstGeom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E2DDE2C-35DE-71BE-1DEF-E9E91E79A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87" y="11822116"/>
            <a:ext cx="9146687" cy="1636888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47C39B1-8903-9BF9-9B17-4FE2BF0DB409}"/>
              </a:ext>
            </a:extLst>
          </p:cNvPr>
          <p:cNvSpPr txBox="1"/>
          <p:nvPr/>
        </p:nvSpPr>
        <p:spPr>
          <a:xfrm>
            <a:off x="6155462" y="13598224"/>
            <a:ext cx="591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-5.88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CDE538-19DD-30E3-7626-3D67DB244957}"/>
              </a:ext>
            </a:extLst>
          </p:cNvPr>
          <p:cNvSpPr txBox="1"/>
          <p:nvPr/>
        </p:nvSpPr>
        <p:spPr>
          <a:xfrm>
            <a:off x="8539246" y="13573670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2.96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D0C7FC8-7D50-D472-506E-D06AD2CC6D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98" t="-9518" r="7046" b="-1"/>
          <a:stretch/>
        </p:blipFill>
        <p:spPr>
          <a:xfrm>
            <a:off x="6742887" y="13632209"/>
            <a:ext cx="1796359" cy="210172"/>
          </a:xfrm>
          <a:prstGeom prst="rect">
            <a:avLst/>
          </a:prstGeom>
          <a:ln>
            <a:noFill/>
          </a:ln>
        </p:spPr>
      </p:pic>
      <p:pic>
        <p:nvPicPr>
          <p:cNvPr id="52" name="Picture 51" descr="A picture containing maraca, dryer&#10;&#10;Description automatically generated">
            <a:extLst>
              <a:ext uri="{FF2B5EF4-FFF2-40B4-BE49-F238E27FC236}">
                <a16:creationId xmlns:a16="http://schemas.microsoft.com/office/drawing/2014/main" id="{1EABF58D-62E0-BB8B-9F99-136109690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688" y="5738313"/>
            <a:ext cx="9144001" cy="163688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B075D720-4683-0DED-AA81-350141AB23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1061" y="9270768"/>
            <a:ext cx="9146687" cy="1637851"/>
          </a:xfrm>
          <a:prstGeom prst="rect">
            <a:avLst/>
          </a:prstGeom>
        </p:spPr>
      </p:pic>
      <p:grpSp>
        <p:nvGrpSpPr>
          <p:cNvPr id="61" name="Google Shape;200;p39">
            <a:extLst>
              <a:ext uri="{FF2B5EF4-FFF2-40B4-BE49-F238E27FC236}">
                <a16:creationId xmlns:a16="http://schemas.microsoft.com/office/drawing/2014/main" id="{6C695E42-9663-07BA-9ECE-4D0B6FDC4C6A}"/>
              </a:ext>
            </a:extLst>
          </p:cNvPr>
          <p:cNvGrpSpPr/>
          <p:nvPr/>
        </p:nvGrpSpPr>
        <p:grpSpPr>
          <a:xfrm>
            <a:off x="6296097" y="10906030"/>
            <a:ext cx="2689938" cy="457242"/>
            <a:chOff x="16433150" y="22318202"/>
            <a:chExt cx="1523674" cy="536545"/>
          </a:xfrm>
        </p:grpSpPr>
        <p:sp>
          <p:nvSpPr>
            <p:cNvPr id="62" name="Google Shape;201;p39">
              <a:extLst>
                <a:ext uri="{FF2B5EF4-FFF2-40B4-BE49-F238E27FC236}">
                  <a16:creationId xmlns:a16="http://schemas.microsoft.com/office/drawing/2014/main" id="{18400787-929A-9BDE-5622-7653687F2E42}"/>
                </a:ext>
              </a:extLst>
            </p:cNvPr>
            <p:cNvSpPr/>
            <p:nvPr/>
          </p:nvSpPr>
          <p:spPr>
            <a:xfrm>
              <a:off x="16603605" y="22500697"/>
              <a:ext cx="1005271" cy="199508"/>
            </a:xfrm>
            <a:prstGeom prst="rect">
              <a:avLst/>
            </a:prstGeom>
            <a:gradFill>
              <a:gsLst>
                <a:gs pos="0">
                  <a:srgbClr val="FFFF00"/>
                </a:gs>
                <a:gs pos="21000">
                  <a:srgbClr val="EF9C2D"/>
                </a:gs>
                <a:gs pos="50000">
                  <a:srgbClr val="EA3A00"/>
                </a:gs>
                <a:gs pos="77000">
                  <a:srgbClr val="FF0000"/>
                </a:gs>
                <a:gs pos="96000">
                  <a:srgbClr val="76080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endParaRPr sz="1867" dirty="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202;p39">
              <a:extLst>
                <a:ext uri="{FF2B5EF4-FFF2-40B4-BE49-F238E27FC236}">
                  <a16:creationId xmlns:a16="http://schemas.microsoft.com/office/drawing/2014/main" id="{DA29C306-2614-119A-F203-822F6F62D5D2}"/>
                </a:ext>
              </a:extLst>
            </p:cNvPr>
            <p:cNvSpPr/>
            <p:nvPr/>
          </p:nvSpPr>
          <p:spPr>
            <a:xfrm>
              <a:off x="16433150" y="22318202"/>
              <a:ext cx="400041" cy="5365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r>
                <a:rPr lang="en" dirty="0"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0</a:t>
              </a:r>
              <a:endParaRPr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64" name="Google Shape;203;p39">
              <a:extLst>
                <a:ext uri="{FF2B5EF4-FFF2-40B4-BE49-F238E27FC236}">
                  <a16:creationId xmlns:a16="http://schemas.microsoft.com/office/drawing/2014/main" id="{05533FFF-8A8F-0073-500D-3CF030E5BBAF}"/>
                </a:ext>
              </a:extLst>
            </p:cNvPr>
            <p:cNvSpPr/>
            <p:nvPr/>
          </p:nvSpPr>
          <p:spPr>
            <a:xfrm>
              <a:off x="17556781" y="22328915"/>
              <a:ext cx="400043" cy="5037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ea typeface="Helvetica Neue"/>
                  <a:cs typeface="Arial" panose="020B0604020202020204" pitchFamily="34" charset="0"/>
                  <a:sym typeface="Helvetica Neue"/>
                </a:rPr>
                <a:t>5.50</a:t>
              </a:r>
              <a:endParaRPr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endParaRPr>
            </a:p>
          </p:txBody>
        </p:sp>
      </p:grpSp>
      <p:pic>
        <p:nvPicPr>
          <p:cNvPr id="2" name="Picture 1" descr="A picture containing close, dark, image&#10;&#10;Description automatically generated">
            <a:extLst>
              <a:ext uri="{FF2B5EF4-FFF2-40B4-BE49-F238E27FC236}">
                <a16:creationId xmlns:a16="http://schemas.microsoft.com/office/drawing/2014/main" id="{3E754F0F-FB54-423D-4C97-6E5EC75461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104" y="-280080"/>
            <a:ext cx="4764124" cy="266946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6F167AD-0125-4248-1C4A-18AD8E0AAE5A}"/>
              </a:ext>
            </a:extLst>
          </p:cNvPr>
          <p:cNvSpPr/>
          <p:nvPr/>
        </p:nvSpPr>
        <p:spPr>
          <a:xfrm>
            <a:off x="5306003" y="334916"/>
            <a:ext cx="537064" cy="535414"/>
          </a:xfrm>
          <a:prstGeom prst="ellipse">
            <a:avLst/>
          </a:prstGeom>
          <a:solidFill>
            <a:srgbClr val="6161E8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B2C3DE-3629-9BEB-A02B-AED9D617BB31}"/>
              </a:ext>
            </a:extLst>
          </p:cNvPr>
          <p:cNvSpPr/>
          <p:nvPr/>
        </p:nvSpPr>
        <p:spPr>
          <a:xfrm>
            <a:off x="5301929" y="1269923"/>
            <a:ext cx="537064" cy="535414"/>
          </a:xfrm>
          <a:prstGeom prst="ellipse">
            <a:avLst/>
          </a:prstGeom>
          <a:solidFill>
            <a:srgbClr val="F5000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4A032B-B1B5-A68A-EDBC-EE8C0969662D}"/>
              </a:ext>
            </a:extLst>
          </p:cNvPr>
          <p:cNvSpPr txBox="1"/>
          <p:nvPr/>
        </p:nvSpPr>
        <p:spPr>
          <a:xfrm>
            <a:off x="5932187" y="1244192"/>
            <a:ext cx="3257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Auditory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3E7F94-A44A-4859-6930-13B596C67C1A}"/>
              </a:ext>
            </a:extLst>
          </p:cNvPr>
          <p:cNvSpPr txBox="1"/>
          <p:nvPr/>
        </p:nvSpPr>
        <p:spPr>
          <a:xfrm>
            <a:off x="5943351" y="306273"/>
            <a:ext cx="3082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Reward System</a:t>
            </a:r>
          </a:p>
        </p:txBody>
      </p:sp>
    </p:spTree>
    <p:extLst>
      <p:ext uri="{BB962C8B-B14F-4D97-AF65-F5344CB8AC3E}">
        <p14:creationId xmlns:p14="http://schemas.microsoft.com/office/powerpoint/2010/main" val="47282361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Diagram&#10;&#10;Description automatically generated">
            <a:extLst>
              <a:ext uri="{FF2B5EF4-FFF2-40B4-BE49-F238E27FC236}">
                <a16:creationId xmlns:a16="http://schemas.microsoft.com/office/drawing/2014/main" id="{417E7404-E740-823E-F469-340917C6E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56" t="11829" r="14407" b="5227"/>
          <a:stretch/>
        </p:blipFill>
        <p:spPr>
          <a:xfrm>
            <a:off x="69757" y="1699631"/>
            <a:ext cx="4368236" cy="4688231"/>
          </a:xfrm>
          <a:prstGeom prst="rect">
            <a:avLst/>
          </a:prstGeom>
        </p:spPr>
      </p:pic>
      <p:pic>
        <p:nvPicPr>
          <p:cNvPr id="43" name="Picture 4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F3D2376-620D-815A-32C5-C65AD7F2F2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366" t="12668" r="16245" b="5688"/>
          <a:stretch/>
        </p:blipFill>
        <p:spPr>
          <a:xfrm>
            <a:off x="4572000" y="7311889"/>
            <a:ext cx="4575426" cy="45973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DFB1E08-2A1C-E80E-728B-113530209B01}"/>
              </a:ext>
            </a:extLst>
          </p:cNvPr>
          <p:cNvSpPr txBox="1">
            <a:spLocks/>
          </p:cNvSpPr>
          <p:nvPr/>
        </p:nvSpPr>
        <p:spPr>
          <a:xfrm>
            <a:off x="0" y="114703"/>
            <a:ext cx="9144000" cy="608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/>
              <a:t>ROI-to-ROI Connectivity Within and Between </a:t>
            </a:r>
          </a:p>
          <a:p>
            <a:r>
              <a:rPr lang="en-US" sz="2400" b="1" dirty="0"/>
              <a:t>Auditory and Reward Networks</a:t>
            </a:r>
          </a:p>
        </p:txBody>
      </p:sp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A8B3B85E-121D-CC54-F5DA-6D2FACE58F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612" t="13573" r="13818" b="4271"/>
          <a:stretch/>
        </p:blipFill>
        <p:spPr>
          <a:xfrm>
            <a:off x="4582991" y="1712597"/>
            <a:ext cx="4534897" cy="45604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CFF23D-441D-5499-DC63-0E9BF45FC5C6}"/>
              </a:ext>
            </a:extLst>
          </p:cNvPr>
          <p:cNvSpPr txBox="1"/>
          <p:nvPr/>
        </p:nvSpPr>
        <p:spPr>
          <a:xfrm>
            <a:off x="4572000" y="930983"/>
            <a:ext cx="46881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B    Vocal &gt; </a:t>
            </a:r>
            <a:r>
              <a:rPr lang="en-US" sz="2200" b="1" dirty="0" err="1"/>
              <a:t>Nonvocal</a:t>
            </a:r>
            <a:r>
              <a:rPr lang="en-US" sz="2200" b="1" dirty="0"/>
              <a:t> (OS Music)</a:t>
            </a:r>
            <a:endParaRPr lang="en-US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997B32-E05F-647E-C70F-33B03D93715C}"/>
              </a:ext>
            </a:extLst>
          </p:cNvPr>
          <p:cNvSpPr txBox="1"/>
          <p:nvPr/>
        </p:nvSpPr>
        <p:spPr>
          <a:xfrm>
            <a:off x="0" y="957122"/>
            <a:ext cx="4533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A    Vocal &gt; </a:t>
            </a:r>
            <a:r>
              <a:rPr lang="en-US" sz="2200" b="1" dirty="0" err="1"/>
              <a:t>Nonvocal</a:t>
            </a:r>
            <a:r>
              <a:rPr lang="en-US" sz="2200" b="1" dirty="0"/>
              <a:t> (All Music)</a:t>
            </a: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463049-FD05-E224-1665-2831C1046662}"/>
              </a:ext>
            </a:extLst>
          </p:cNvPr>
          <p:cNvSpPr/>
          <p:nvPr/>
        </p:nvSpPr>
        <p:spPr>
          <a:xfrm flipV="1">
            <a:off x="7043107" y="5891831"/>
            <a:ext cx="419100" cy="214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46C001-4742-2070-78DF-04026297A450}"/>
              </a:ext>
            </a:extLst>
          </p:cNvPr>
          <p:cNvSpPr/>
          <p:nvPr/>
        </p:nvSpPr>
        <p:spPr>
          <a:xfrm>
            <a:off x="4062399" y="1839396"/>
            <a:ext cx="509601" cy="264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613DE7-F41B-B9BD-93FD-76D5193674B8}"/>
              </a:ext>
            </a:extLst>
          </p:cNvPr>
          <p:cNvSpPr txBox="1"/>
          <p:nvPr/>
        </p:nvSpPr>
        <p:spPr>
          <a:xfrm>
            <a:off x="6335135" y="1398939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Auditory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6EB83A-8E77-DBD5-4C7B-0EDACFA7D870}"/>
              </a:ext>
            </a:extLst>
          </p:cNvPr>
          <p:cNvSpPr txBox="1"/>
          <p:nvPr/>
        </p:nvSpPr>
        <p:spPr>
          <a:xfrm>
            <a:off x="1665195" y="1438190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Auditory 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0E0D59-F2E3-1CE0-D355-C18018883B6D}"/>
              </a:ext>
            </a:extLst>
          </p:cNvPr>
          <p:cNvSpPr txBox="1"/>
          <p:nvPr/>
        </p:nvSpPr>
        <p:spPr>
          <a:xfrm>
            <a:off x="4540811" y="1534333"/>
            <a:ext cx="1695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-7.11                7.11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5DDE7F40-1276-1AE0-6D7D-EB99A91729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838" t="13994" r="4429" b="83566"/>
          <a:stretch/>
        </p:blipFill>
        <p:spPr>
          <a:xfrm>
            <a:off x="5124232" y="1471303"/>
            <a:ext cx="562999" cy="3117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E10F6D-DB41-88E1-DA3D-D846BE203FE2}"/>
              </a:ext>
            </a:extLst>
          </p:cNvPr>
          <p:cNvSpPr txBox="1"/>
          <p:nvPr/>
        </p:nvSpPr>
        <p:spPr>
          <a:xfrm>
            <a:off x="6404669" y="6123879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Reward Network</a:t>
            </a:r>
          </a:p>
        </p:txBody>
      </p: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5F543D26-5838-96EE-A96C-58D631E96B8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775" t="11962" r="15847" b="6635"/>
          <a:stretch/>
        </p:blipFill>
        <p:spPr>
          <a:xfrm>
            <a:off x="0" y="7311888"/>
            <a:ext cx="4615076" cy="455962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127EA82-0499-0F2D-CE0C-9CC0FE2A7458}"/>
              </a:ext>
            </a:extLst>
          </p:cNvPr>
          <p:cNvSpPr txBox="1"/>
          <p:nvPr/>
        </p:nvSpPr>
        <p:spPr>
          <a:xfrm>
            <a:off x="41835" y="7279019"/>
            <a:ext cx="1695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-28.40                 28.40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5003FF-2C62-45DB-6157-29210A434FF8}"/>
              </a:ext>
            </a:extLst>
          </p:cNvPr>
          <p:cNvSpPr txBox="1"/>
          <p:nvPr/>
        </p:nvSpPr>
        <p:spPr>
          <a:xfrm>
            <a:off x="1792449" y="7068798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Auditory Network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76F4C9-E55A-503D-BA19-C169C864012B}"/>
              </a:ext>
            </a:extLst>
          </p:cNvPr>
          <p:cNvSpPr txBox="1"/>
          <p:nvPr/>
        </p:nvSpPr>
        <p:spPr>
          <a:xfrm>
            <a:off x="1792449" y="11812880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Reward Network</a:t>
            </a:r>
          </a:p>
        </p:txBody>
      </p:sp>
      <p:pic>
        <p:nvPicPr>
          <p:cNvPr id="31" name="Picture 30" descr="Chart&#10;&#10;Description automatically generated">
            <a:extLst>
              <a:ext uri="{FF2B5EF4-FFF2-40B4-BE49-F238E27FC236}">
                <a16:creationId xmlns:a16="http://schemas.microsoft.com/office/drawing/2014/main" id="{28068C04-8E7A-55E2-22EF-F958099BA1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838" t="13994" r="4429" b="83566"/>
          <a:stretch/>
        </p:blipFill>
        <p:spPr>
          <a:xfrm>
            <a:off x="629839" y="7206358"/>
            <a:ext cx="562999" cy="31174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370B446-A6FE-D19A-BC59-134DB70E25CC}"/>
              </a:ext>
            </a:extLst>
          </p:cNvPr>
          <p:cNvSpPr/>
          <p:nvPr/>
        </p:nvSpPr>
        <p:spPr>
          <a:xfrm flipV="1">
            <a:off x="2450060" y="11630458"/>
            <a:ext cx="419100" cy="162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A1DAA7-44EE-6D0C-8485-C1554B091E14}"/>
              </a:ext>
            </a:extLst>
          </p:cNvPr>
          <p:cNvSpPr txBox="1"/>
          <p:nvPr/>
        </p:nvSpPr>
        <p:spPr>
          <a:xfrm>
            <a:off x="4641821" y="7289777"/>
            <a:ext cx="1695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-22.47                 22.47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E798EC-B5A3-4030-9954-B0CAB1AB4397}"/>
              </a:ext>
            </a:extLst>
          </p:cNvPr>
          <p:cNvSpPr txBox="1"/>
          <p:nvPr/>
        </p:nvSpPr>
        <p:spPr>
          <a:xfrm>
            <a:off x="6404669" y="7083293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Auditory Network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6BEA15-C275-A819-15BF-07D84D9F579F}"/>
              </a:ext>
            </a:extLst>
          </p:cNvPr>
          <p:cNvSpPr txBox="1"/>
          <p:nvPr/>
        </p:nvSpPr>
        <p:spPr>
          <a:xfrm>
            <a:off x="6452019" y="11812880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Reward Network</a:t>
            </a:r>
          </a:p>
        </p:txBody>
      </p:sp>
      <p:pic>
        <p:nvPicPr>
          <p:cNvPr id="38" name="Picture 37" descr="Chart&#10;&#10;Description automatically generated">
            <a:extLst>
              <a:ext uri="{FF2B5EF4-FFF2-40B4-BE49-F238E27FC236}">
                <a16:creationId xmlns:a16="http://schemas.microsoft.com/office/drawing/2014/main" id="{4C3C5E20-21EA-884A-2939-AD221AB3C7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838" t="13994" r="4429" b="83566"/>
          <a:stretch/>
        </p:blipFill>
        <p:spPr>
          <a:xfrm>
            <a:off x="5243077" y="7222687"/>
            <a:ext cx="562999" cy="31174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6C9A598-0494-AE55-8715-EB0C37F4D120}"/>
              </a:ext>
            </a:extLst>
          </p:cNvPr>
          <p:cNvSpPr/>
          <p:nvPr/>
        </p:nvSpPr>
        <p:spPr>
          <a:xfrm flipV="1">
            <a:off x="7024707" y="11606960"/>
            <a:ext cx="419100" cy="162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754291-3221-61AC-257D-411C83ABB0A6}"/>
              </a:ext>
            </a:extLst>
          </p:cNvPr>
          <p:cNvSpPr txBox="1"/>
          <p:nvPr/>
        </p:nvSpPr>
        <p:spPr>
          <a:xfrm>
            <a:off x="39560" y="1561656"/>
            <a:ext cx="16959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-7.15                 7.15</a:t>
            </a:r>
          </a:p>
        </p:txBody>
      </p:sp>
      <p:pic>
        <p:nvPicPr>
          <p:cNvPr id="45" name="Picture 44" descr="Chart&#10;&#10;Description automatically generated">
            <a:extLst>
              <a:ext uri="{FF2B5EF4-FFF2-40B4-BE49-F238E27FC236}">
                <a16:creationId xmlns:a16="http://schemas.microsoft.com/office/drawing/2014/main" id="{756FF606-96E1-9160-5C54-EE82842EC4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838" t="13994" r="4429" b="83566"/>
          <a:stretch/>
        </p:blipFill>
        <p:spPr>
          <a:xfrm>
            <a:off x="638479" y="1498626"/>
            <a:ext cx="562999" cy="31174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4030008F-6396-6A47-A6D4-8E72ACBF9DC4}"/>
              </a:ext>
            </a:extLst>
          </p:cNvPr>
          <p:cNvSpPr/>
          <p:nvPr/>
        </p:nvSpPr>
        <p:spPr>
          <a:xfrm flipV="1">
            <a:off x="2437875" y="6032560"/>
            <a:ext cx="419100" cy="2148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1FBF0-5663-1F00-10BE-C9F93C373A8D}"/>
              </a:ext>
            </a:extLst>
          </p:cNvPr>
          <p:cNvSpPr txBox="1"/>
          <p:nvPr/>
        </p:nvSpPr>
        <p:spPr>
          <a:xfrm>
            <a:off x="1703452" y="6135590"/>
            <a:ext cx="1695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Reward Network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FEC8DF1-7457-04EA-B1B2-1A3D1A943E76}"/>
              </a:ext>
            </a:extLst>
          </p:cNvPr>
          <p:cNvCxnSpPr/>
          <p:nvPr/>
        </p:nvCxnSpPr>
        <p:spPr>
          <a:xfrm>
            <a:off x="-14937" y="6443367"/>
            <a:ext cx="915893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3EA4438-8051-67EB-17D6-368FCAD3B6BA}"/>
              </a:ext>
            </a:extLst>
          </p:cNvPr>
          <p:cNvSpPr txBox="1"/>
          <p:nvPr/>
        </p:nvSpPr>
        <p:spPr>
          <a:xfrm>
            <a:off x="4610101" y="6541565"/>
            <a:ext cx="43816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D    Nonvocal Main Effect</a:t>
            </a:r>
            <a:endParaRPr lang="en-US" sz="2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BA5640E-2CC9-E87E-7E68-192836491625}"/>
              </a:ext>
            </a:extLst>
          </p:cNvPr>
          <p:cNvSpPr txBox="1"/>
          <p:nvPr/>
        </p:nvSpPr>
        <p:spPr>
          <a:xfrm>
            <a:off x="0" y="6526295"/>
            <a:ext cx="34223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C    Vocal Main Effect</a:t>
            </a:r>
            <a:endParaRPr lang="en-US" sz="22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6656332-2A85-F7BC-3FE2-5C868B922839}"/>
              </a:ext>
            </a:extLst>
          </p:cNvPr>
          <p:cNvCxnSpPr>
            <a:cxnSpLocks/>
          </p:cNvCxnSpPr>
          <p:nvPr/>
        </p:nvCxnSpPr>
        <p:spPr>
          <a:xfrm>
            <a:off x="4533900" y="979654"/>
            <a:ext cx="0" cy="1114100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4091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46919</TotalTime>
  <Words>1052</Words>
  <Application>Microsoft Macintosh PowerPoint</Application>
  <PresentationFormat>Custom</PresentationFormat>
  <Paragraphs>407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Simple Light</vt:lpstr>
      <vt:lpstr>PowerPoint Presentation</vt:lpstr>
      <vt:lpstr>PowerPoint Presentation</vt:lpstr>
      <vt:lpstr> Vocal &gt; Nonvocal (All Music)</vt:lpstr>
      <vt:lpstr>All Vocal &gt; All Nonvocal</vt:lpstr>
      <vt:lpstr>PowerPoint Presentation</vt:lpstr>
      <vt:lpstr>Time-Locked Vocal Onsets at pMTG Right Cluster (across all participants for each other-selected vocal stimulus)</vt:lpstr>
      <vt:lpstr>Time-Locked Vocal Onsets at pMTG Right Cluster (across all participants for each other-selected vocal stimulus)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Deng, Odessa</cp:lastModifiedBy>
  <cp:revision>39</cp:revision>
  <cp:lastPrinted>2023-08-25T22:21:45Z</cp:lastPrinted>
  <dcterms:modified xsi:type="dcterms:W3CDTF">2024-02-16T17:37:28Z</dcterms:modified>
</cp:coreProperties>
</file>